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09" r:id="rId4"/>
    <p:sldId id="258" r:id="rId5"/>
    <p:sldId id="259" r:id="rId6"/>
    <p:sldId id="287" r:id="rId7"/>
    <p:sldId id="277" r:id="rId8"/>
    <p:sldId id="305" r:id="rId9"/>
    <p:sldId id="300" r:id="rId10"/>
    <p:sldId id="270" r:id="rId11"/>
    <p:sldId id="290" r:id="rId12"/>
    <p:sldId id="271" r:id="rId13"/>
    <p:sldId id="306" r:id="rId14"/>
    <p:sldId id="282" r:id="rId15"/>
    <p:sldId id="279" r:id="rId16"/>
    <p:sldId id="268" r:id="rId17"/>
    <p:sldId id="269" r:id="rId18"/>
    <p:sldId id="272" r:id="rId19"/>
    <p:sldId id="291" r:id="rId20"/>
    <p:sldId id="273" r:id="rId21"/>
    <p:sldId id="274" r:id="rId22"/>
    <p:sldId id="265"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47" d="100"/>
          <a:sy n="47" d="100"/>
        </p:scale>
        <p:origin x="72"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2F7E4-BBDE-4F24-BDF5-C083A95CAC52}" type="datetimeFigureOut">
              <a:rPr lang="el-GR" smtClean="0"/>
              <a:t>29/3/2020</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6E799-06EE-44E3-8E42-B069CC3BB612}" type="slidenum">
              <a:rPr lang="el-GR" smtClean="0"/>
              <a:t>‹#›</a:t>
            </a:fld>
            <a:endParaRPr lang="el-GR"/>
          </a:p>
        </p:txBody>
      </p:sp>
    </p:spTree>
    <p:extLst>
      <p:ext uri="{BB962C8B-B14F-4D97-AF65-F5344CB8AC3E}">
        <p14:creationId xmlns:p14="http://schemas.microsoft.com/office/powerpoint/2010/main" val="131744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78EEA-3AA5-4FE9-BCA9-2F2A466E7F0F}" type="slidenum">
              <a:rPr lang="en-US" smtClean="0"/>
              <a:t>16</a:t>
            </a:fld>
            <a:endParaRPr lang="en-US"/>
          </a:p>
        </p:txBody>
      </p:sp>
    </p:spTree>
    <p:extLst>
      <p:ext uri="{BB962C8B-B14F-4D97-AF65-F5344CB8AC3E}">
        <p14:creationId xmlns:p14="http://schemas.microsoft.com/office/powerpoint/2010/main" val="261904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0BA0F37-EAB0-453B-9F7A-6911DDEEE141}"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
        <p:nvSpPr>
          <p:cNvPr id="6" name="Slide Number Placeholder 5"/>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320767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1098B9C9-3FBE-4582-B1B0-2C5AF3460B3B}"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
        <p:nvSpPr>
          <p:cNvPr id="6" name="Slide Number Placeholder 5"/>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380207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56F483EF-0BBD-4417-A5DB-86B84A76F37E}"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
        <p:nvSpPr>
          <p:cNvPr id="6" name="Slide Number Placeholder 5"/>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381435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0604466-F783-403C-8AF0-1388C5BD59DF}"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
        <p:nvSpPr>
          <p:cNvPr id="6" name="Slide Number Placeholder 5"/>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245091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9F5B5-C295-4DF6-A743-5CF3D1CF42D3}"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
        <p:nvSpPr>
          <p:cNvPr id="6" name="Slide Number Placeholder 5"/>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423635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811C4688-C3E0-4F9A-824B-CB2AF9F3D6E0}" type="datetime1">
              <a:rPr lang="en-US" smtClean="0"/>
              <a:t>3/29/2020</a:t>
            </a:fld>
            <a:endParaRPr lang="el-GR"/>
          </a:p>
        </p:txBody>
      </p:sp>
      <p:sp>
        <p:nvSpPr>
          <p:cNvPr id="6" name="Footer Placeholder 5"/>
          <p:cNvSpPr>
            <a:spLocks noGrp="1"/>
          </p:cNvSpPr>
          <p:nvPr>
            <p:ph type="ftr" sz="quarter" idx="11"/>
          </p:nvPr>
        </p:nvSpPr>
        <p:spPr/>
        <p:txBody>
          <a:bodyPr/>
          <a:lstStyle/>
          <a:p>
            <a:r>
              <a:rPr lang="en-US"/>
              <a:t>SUMMARY SKILLS  -  NIKI D. CHRISTODOULIDOU</a:t>
            </a:r>
            <a:endParaRPr lang="el-GR"/>
          </a:p>
        </p:txBody>
      </p:sp>
      <p:sp>
        <p:nvSpPr>
          <p:cNvPr id="7" name="Slide Number Placeholder 6"/>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217567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5303D4C8-463C-404C-B44C-6298E85EDDD9}" type="datetime1">
              <a:rPr lang="en-US" smtClean="0"/>
              <a:t>3/29/2020</a:t>
            </a:fld>
            <a:endParaRPr lang="el-GR"/>
          </a:p>
        </p:txBody>
      </p:sp>
      <p:sp>
        <p:nvSpPr>
          <p:cNvPr id="8" name="Footer Placeholder 7"/>
          <p:cNvSpPr>
            <a:spLocks noGrp="1"/>
          </p:cNvSpPr>
          <p:nvPr>
            <p:ph type="ftr" sz="quarter" idx="11"/>
          </p:nvPr>
        </p:nvSpPr>
        <p:spPr/>
        <p:txBody>
          <a:bodyPr/>
          <a:lstStyle/>
          <a:p>
            <a:r>
              <a:rPr lang="en-US"/>
              <a:t>SUMMARY SKILLS  -  NIKI D. CHRISTODOULIDOU</a:t>
            </a:r>
            <a:endParaRPr lang="el-GR"/>
          </a:p>
        </p:txBody>
      </p:sp>
      <p:sp>
        <p:nvSpPr>
          <p:cNvPr id="9" name="Slide Number Placeholder 8"/>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97658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2710D56-9661-4371-A2A0-53988155DED7}" type="datetime1">
              <a:rPr lang="en-US" smtClean="0"/>
              <a:t>3/29/2020</a:t>
            </a:fld>
            <a:endParaRPr lang="el-GR"/>
          </a:p>
        </p:txBody>
      </p:sp>
      <p:sp>
        <p:nvSpPr>
          <p:cNvPr id="4" name="Footer Placeholder 3"/>
          <p:cNvSpPr>
            <a:spLocks noGrp="1"/>
          </p:cNvSpPr>
          <p:nvPr>
            <p:ph type="ftr" sz="quarter" idx="11"/>
          </p:nvPr>
        </p:nvSpPr>
        <p:spPr/>
        <p:txBody>
          <a:bodyPr/>
          <a:lstStyle/>
          <a:p>
            <a:r>
              <a:rPr lang="en-US"/>
              <a:t>SUMMARY SKILLS  -  NIKI D. CHRISTODOULIDOU</a:t>
            </a:r>
            <a:endParaRPr lang="el-GR"/>
          </a:p>
        </p:txBody>
      </p:sp>
      <p:sp>
        <p:nvSpPr>
          <p:cNvPr id="5" name="Slide Number Placeholder 4"/>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351299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B77B6-4A4A-4F85-88EF-B5CAC2791868}" type="datetime1">
              <a:rPr lang="en-US" smtClean="0"/>
              <a:t>3/29/2020</a:t>
            </a:fld>
            <a:endParaRPr lang="el-GR"/>
          </a:p>
        </p:txBody>
      </p:sp>
      <p:sp>
        <p:nvSpPr>
          <p:cNvPr id="3" name="Footer Placeholder 2"/>
          <p:cNvSpPr>
            <a:spLocks noGrp="1"/>
          </p:cNvSpPr>
          <p:nvPr>
            <p:ph type="ftr" sz="quarter" idx="11"/>
          </p:nvPr>
        </p:nvSpPr>
        <p:spPr/>
        <p:txBody>
          <a:bodyPr/>
          <a:lstStyle/>
          <a:p>
            <a:r>
              <a:rPr lang="en-US"/>
              <a:t>SUMMARY SKILLS  -  NIKI D. CHRISTODOULIDOU</a:t>
            </a:r>
            <a:endParaRPr lang="el-GR"/>
          </a:p>
        </p:txBody>
      </p:sp>
      <p:sp>
        <p:nvSpPr>
          <p:cNvPr id="4" name="Slide Number Placeholder 3"/>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117200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7557B1-593D-4FD0-8A37-9185A32EE156}" type="datetime1">
              <a:rPr lang="en-US" smtClean="0"/>
              <a:t>3/29/2020</a:t>
            </a:fld>
            <a:endParaRPr lang="el-GR"/>
          </a:p>
        </p:txBody>
      </p:sp>
      <p:sp>
        <p:nvSpPr>
          <p:cNvPr id="6" name="Footer Placeholder 5"/>
          <p:cNvSpPr>
            <a:spLocks noGrp="1"/>
          </p:cNvSpPr>
          <p:nvPr>
            <p:ph type="ftr" sz="quarter" idx="11"/>
          </p:nvPr>
        </p:nvSpPr>
        <p:spPr/>
        <p:txBody>
          <a:bodyPr/>
          <a:lstStyle/>
          <a:p>
            <a:r>
              <a:rPr lang="en-US"/>
              <a:t>SUMMARY SKILLS  -  NIKI D. CHRISTODOULIDOU</a:t>
            </a:r>
            <a:endParaRPr lang="el-GR"/>
          </a:p>
        </p:txBody>
      </p:sp>
      <p:sp>
        <p:nvSpPr>
          <p:cNvPr id="7" name="Slide Number Placeholder 6"/>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170798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0306BB-42AA-459A-B41A-597591BB755F}" type="datetime1">
              <a:rPr lang="en-US" smtClean="0"/>
              <a:t>3/29/2020</a:t>
            </a:fld>
            <a:endParaRPr lang="el-GR"/>
          </a:p>
        </p:txBody>
      </p:sp>
      <p:sp>
        <p:nvSpPr>
          <p:cNvPr id="6" name="Footer Placeholder 5"/>
          <p:cNvSpPr>
            <a:spLocks noGrp="1"/>
          </p:cNvSpPr>
          <p:nvPr>
            <p:ph type="ftr" sz="quarter" idx="11"/>
          </p:nvPr>
        </p:nvSpPr>
        <p:spPr/>
        <p:txBody>
          <a:bodyPr/>
          <a:lstStyle/>
          <a:p>
            <a:r>
              <a:rPr lang="en-US"/>
              <a:t>SUMMARY SKILLS  -  NIKI D. CHRISTODOULIDOU</a:t>
            </a:r>
            <a:endParaRPr lang="el-GR"/>
          </a:p>
        </p:txBody>
      </p:sp>
      <p:sp>
        <p:nvSpPr>
          <p:cNvPr id="7" name="Slide Number Placeholder 6"/>
          <p:cNvSpPr>
            <a:spLocks noGrp="1"/>
          </p:cNvSpPr>
          <p:nvPr>
            <p:ph type="sldNum" sz="quarter" idx="12"/>
          </p:nvPr>
        </p:nvSpPr>
        <p:spPr/>
        <p:txBody>
          <a:bodyPr/>
          <a:lstStyle/>
          <a:p>
            <a:fld id="{2038566A-8EC6-43C6-A447-DE75938BE57A}" type="slidenum">
              <a:rPr lang="el-GR" smtClean="0"/>
              <a:t>‹#›</a:t>
            </a:fld>
            <a:endParaRPr lang="el-GR"/>
          </a:p>
        </p:txBody>
      </p:sp>
    </p:spTree>
    <p:extLst>
      <p:ext uri="{BB962C8B-B14F-4D97-AF65-F5344CB8AC3E}">
        <p14:creationId xmlns:p14="http://schemas.microsoft.com/office/powerpoint/2010/main" val="395185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31602-4D96-4E7D-85D3-DD0CF7F5D0BF}" type="datetime1">
              <a:rPr lang="en-US" smtClean="0"/>
              <a:t>3/29/2020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SUMMARY SKILLS  -  NIKI D. CHRISTODOULIDOU</a:t>
            </a:r>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8566A-8EC6-43C6-A447-DE75938BE57A}" type="slidenum">
              <a:rPr lang="el-GR" smtClean="0"/>
              <a:t>‹#›</a:t>
            </a:fld>
            <a:endParaRPr lang="el-GR"/>
          </a:p>
        </p:txBody>
      </p:sp>
    </p:spTree>
    <p:extLst>
      <p:ext uri="{BB962C8B-B14F-4D97-AF65-F5344CB8AC3E}">
        <p14:creationId xmlns:p14="http://schemas.microsoft.com/office/powerpoint/2010/main" val="169496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remonths.org/ourpages/auto/2006/8/20/.../Summary%20Rubric.doc" TargetMode="External"/><Relationship Id="rId2" Type="http://schemas.openxmlformats.org/officeDocument/2006/relationships/hyperlink" Target="http://www.curriculum.org/secretariat/files/Jan30TURubric.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504" y="832872"/>
            <a:ext cx="8780177" cy="1323439"/>
          </a:xfrm>
          <a:prstGeom prst="rect">
            <a:avLst/>
          </a:prstGeom>
        </p:spPr>
        <p:txBody>
          <a:bodyPr wrap="square">
            <a:spAutoFit/>
          </a:bodyPr>
          <a:lstStyle/>
          <a:p>
            <a:r>
              <a:rPr lang="en-US" sz="4000" b="1" dirty="0">
                <a:solidFill>
                  <a:srgbClr val="C00000"/>
                </a:solidFill>
                <a:latin typeface="Arial" panose="020B0604020202020204" pitchFamily="34" charset="0"/>
                <a:cs typeface="Arial" panose="020B0604020202020204" pitchFamily="34" charset="0"/>
              </a:rPr>
              <a:t>SUMMARISING…</a:t>
            </a:r>
          </a:p>
          <a:p>
            <a:r>
              <a:rPr lang="en-US" sz="4000" b="1" dirty="0">
                <a:solidFill>
                  <a:srgbClr val="0070C0"/>
                </a:solidFill>
                <a:latin typeface="Arial" panose="020B0604020202020204" pitchFamily="34" charset="0"/>
                <a:cs typeface="Arial" panose="020B0604020202020204" pitchFamily="34" charset="0"/>
              </a:rPr>
              <a:t>                      Getting to the </a:t>
            </a:r>
            <a:r>
              <a:rPr lang="en-US" sz="4000" b="1" dirty="0">
                <a:solidFill>
                  <a:srgbClr val="C00000"/>
                </a:solidFill>
                <a:latin typeface="Arial" panose="020B0604020202020204" pitchFamily="34" charset="0"/>
                <a:cs typeface="Arial" panose="020B0604020202020204" pitchFamily="34" charset="0"/>
              </a:rPr>
              <a:t>Point</a:t>
            </a:r>
          </a:p>
        </p:txBody>
      </p:sp>
      <p:pic>
        <p:nvPicPr>
          <p:cNvPr id="6" name="Picture 5"/>
          <p:cNvPicPr>
            <a:picLocks noChangeAspect="1"/>
          </p:cNvPicPr>
          <p:nvPr/>
        </p:nvPicPr>
        <p:blipFill>
          <a:blip r:embed="rId2"/>
          <a:stretch>
            <a:fillRect/>
          </a:stretch>
        </p:blipFill>
        <p:spPr>
          <a:xfrm>
            <a:off x="1587504" y="2314004"/>
            <a:ext cx="8830064" cy="2447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841038" y="5035630"/>
            <a:ext cx="8526643" cy="461665"/>
          </a:xfrm>
          <a:prstGeom prst="rect">
            <a:avLst/>
          </a:prstGeom>
          <a:noFill/>
        </p:spPr>
        <p:txBody>
          <a:bodyPr wrap="square" rtlCol="0">
            <a:spAutoFit/>
          </a:bodyPr>
          <a:lstStyle/>
          <a:p>
            <a:r>
              <a:rPr lang="en-US" sz="2400" b="1" dirty="0">
                <a:latin typeface="Comic Sans MS" panose="030F0702030302020204" pitchFamily="66" charset="0"/>
                <a:cs typeface="Arial" panose="020B0604020202020204" pitchFamily="34" charset="0"/>
              </a:rPr>
              <a:t>TO CUT THE LONG STORY SHORT</a:t>
            </a:r>
            <a:r>
              <a:rPr lang="en-US" b="1" dirty="0">
                <a:latin typeface="Brush Script MT" panose="03060802040406070304" pitchFamily="66" charset="0"/>
                <a:cs typeface="Arial" panose="020B0604020202020204" pitchFamily="34" charset="0"/>
              </a:rPr>
              <a:t>…</a:t>
            </a:r>
            <a:r>
              <a:rPr lang="en-US" sz="2400" b="1" dirty="0">
                <a:latin typeface="Brush Script MT" panose="03060802040406070304" pitchFamily="66" charset="0"/>
                <a:cs typeface="Arial" panose="020B0604020202020204" pitchFamily="34" charset="0"/>
              </a:rPr>
              <a:t>by Niki  </a:t>
            </a:r>
            <a:r>
              <a:rPr lang="en-US" sz="2400" b="1" dirty="0" err="1">
                <a:latin typeface="Brush Script MT" panose="03060802040406070304" pitchFamily="66" charset="0"/>
                <a:cs typeface="Arial" panose="020B0604020202020204" pitchFamily="34" charset="0"/>
              </a:rPr>
              <a:t>D.Christodoulidou</a:t>
            </a:r>
            <a:endParaRPr lang="el-GR" b="1" dirty="0">
              <a:latin typeface="Comic Sans MS" panose="030F0702030302020204" pitchFamily="66" charset="0"/>
              <a:cs typeface="Arial" panose="020B0604020202020204" pitchFamily="34" charset="0"/>
            </a:endParaRPr>
          </a:p>
        </p:txBody>
      </p:sp>
      <p:sp>
        <p:nvSpPr>
          <p:cNvPr id="2" name="Date Placeholder 1"/>
          <p:cNvSpPr>
            <a:spLocks noGrp="1"/>
          </p:cNvSpPr>
          <p:nvPr>
            <p:ph type="dt" sz="half" idx="10"/>
          </p:nvPr>
        </p:nvSpPr>
        <p:spPr/>
        <p:txBody>
          <a:bodyPr/>
          <a:lstStyle/>
          <a:p>
            <a:fld id="{C5D32A45-6464-49EF-A45E-99EB0B1B3916}" type="datetime1">
              <a:rPr lang="en-US" smtClean="0"/>
              <a:t>3/29/2020</a:t>
            </a:fld>
            <a:endParaRPr lang="el-GR"/>
          </a:p>
        </p:txBody>
      </p:sp>
      <p:sp>
        <p:nvSpPr>
          <p:cNvPr id="3" name="Footer Placeholder 2"/>
          <p:cNvSpPr>
            <a:spLocks noGrp="1"/>
          </p:cNvSpPr>
          <p:nvPr>
            <p:ph type="ftr" sz="quarter" idx="11"/>
          </p:nvPr>
        </p:nvSpPr>
        <p:spPr/>
        <p:txBody>
          <a:bodyPr/>
          <a:lstStyle/>
          <a:p>
            <a:r>
              <a:rPr lang="en-US"/>
              <a:t>SUMMARY SKILLS  -  NIKI D. CHRISTODOULIDOU</a:t>
            </a:r>
            <a:endParaRPr lang="el-GR" dirty="0"/>
          </a:p>
        </p:txBody>
      </p:sp>
    </p:spTree>
    <p:extLst>
      <p:ext uri="{BB962C8B-B14F-4D97-AF65-F5344CB8AC3E}">
        <p14:creationId xmlns:p14="http://schemas.microsoft.com/office/powerpoint/2010/main" val="21667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66" y="633139"/>
            <a:ext cx="10515600" cy="1325563"/>
          </a:xfrm>
        </p:spPr>
        <p:txBody>
          <a:bodyPr>
            <a:noAutofit/>
          </a:bodyPr>
          <a:lstStyle/>
          <a:p>
            <a:r>
              <a:rPr lang="en-US" sz="2800" b="1" u="sng"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TASK 2:</a:t>
            </a:r>
            <a:br>
              <a:rPr lang="en-US" sz="2400" b="1" dirty="0">
                <a:solidFill>
                  <a:srgbClr val="0070C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Read the text below and create a </a:t>
            </a:r>
            <a:r>
              <a:rPr lang="en-US" sz="2400" b="1" u="sng" dirty="0">
                <a:solidFill>
                  <a:srgbClr val="0070C0"/>
                </a:solidFill>
                <a:latin typeface="Arial" panose="020B0604020202020204" pitchFamily="34" charset="0"/>
                <a:cs typeface="Arial" panose="020B0604020202020204" pitchFamily="34" charset="0"/>
              </a:rPr>
              <a:t>word cloud </a:t>
            </a:r>
            <a:r>
              <a:rPr lang="en-US" sz="2400" b="1" dirty="0">
                <a:solidFill>
                  <a:srgbClr val="0070C0"/>
                </a:solidFill>
                <a:latin typeface="Arial" panose="020B0604020202020204" pitchFamily="34" charset="0"/>
                <a:cs typeface="Arial" panose="020B0604020202020204" pitchFamily="34" charset="0"/>
              </a:rPr>
              <a:t>or a </a:t>
            </a:r>
            <a:r>
              <a:rPr lang="en-US" sz="2400" b="1" u="sng" dirty="0">
                <a:solidFill>
                  <a:srgbClr val="0070C0"/>
                </a:solidFill>
                <a:latin typeface="Arial" panose="020B0604020202020204" pitchFamily="34" charset="0"/>
                <a:cs typeface="Arial" panose="020B0604020202020204" pitchFamily="34" charset="0"/>
              </a:rPr>
              <a:t>mind map</a:t>
            </a:r>
            <a:r>
              <a:rPr lang="en-US" sz="2400" b="1" dirty="0">
                <a:solidFill>
                  <a:srgbClr val="0070C0"/>
                </a:solidFill>
                <a:latin typeface="Arial" panose="020B0604020202020204" pitchFamily="34" charset="0"/>
                <a:cs typeface="Arial" panose="020B0604020202020204" pitchFamily="34" charset="0"/>
              </a:rPr>
              <a:t> with the key information</a:t>
            </a:r>
          </a:p>
        </p:txBody>
      </p:sp>
      <p:sp>
        <p:nvSpPr>
          <p:cNvPr id="3" name="Content Placeholder 2"/>
          <p:cNvSpPr>
            <a:spLocks noGrp="1"/>
          </p:cNvSpPr>
          <p:nvPr>
            <p:ph idx="1"/>
          </p:nvPr>
        </p:nvSpPr>
        <p:spPr>
          <a:xfrm>
            <a:off x="822435" y="2104698"/>
            <a:ext cx="10515600" cy="3996557"/>
          </a:xfrm>
        </p:spPr>
        <p:txBody>
          <a:bodyPr>
            <a:normAutofit/>
          </a:bodyPr>
          <a:lstStyle/>
          <a:p>
            <a:pPr marL="0" indent="0" algn="just">
              <a:lnSpc>
                <a:spcPct val="150000"/>
              </a:lnSpc>
              <a:buNone/>
            </a:pPr>
            <a:r>
              <a:rPr lang="en-US" sz="2400" dirty="0">
                <a:latin typeface="Arial" panose="020B0604020202020204" pitchFamily="34" charset="0"/>
                <a:cs typeface="Arial" panose="020B0604020202020204" pitchFamily="34" charset="0"/>
              </a:rPr>
              <a:t>Computers have become a necessity for both small and large businesses today. It takes a computer less than a second to retrieve information that takes a person several hours to obtain. It is for this reason that banks, airlines, and fast food restaurants rely so heavily on them. In addition, computers can store large amounts of data in a relatively small space. Because of this, offices need less storage space equipment such as file cabinets and supply store rooms. </a:t>
            </a:r>
          </a:p>
        </p:txBody>
      </p:sp>
      <p:sp>
        <p:nvSpPr>
          <p:cNvPr id="4" name="Date Placeholder 3"/>
          <p:cNvSpPr>
            <a:spLocks noGrp="1"/>
          </p:cNvSpPr>
          <p:nvPr>
            <p:ph type="dt" sz="half" idx="10"/>
          </p:nvPr>
        </p:nvSpPr>
        <p:spPr/>
        <p:txBody>
          <a:bodyPr/>
          <a:lstStyle/>
          <a:p>
            <a:fld id="{703563A9-73FB-4346-8B49-7CE1F972586B}"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375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4294" y="847165"/>
            <a:ext cx="7651377" cy="13581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
        <p:nvSpPr>
          <p:cNvPr id="5" name="Rectangle 4"/>
          <p:cNvSpPr/>
          <p:nvPr/>
        </p:nvSpPr>
        <p:spPr>
          <a:xfrm>
            <a:off x="672353" y="3415554"/>
            <a:ext cx="4666130" cy="16405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speed in information retrieval</a:t>
            </a:r>
            <a:endParaRPr lang="el-GR" sz="2400" b="1" dirty="0">
              <a:latin typeface="Arial" panose="020B0604020202020204" pitchFamily="34" charset="0"/>
              <a:cs typeface="Arial" panose="020B0604020202020204" pitchFamily="34" charset="0"/>
            </a:endParaRPr>
          </a:p>
        </p:txBody>
      </p:sp>
      <p:sp>
        <p:nvSpPr>
          <p:cNvPr id="7" name="Rectangle 6"/>
          <p:cNvSpPr/>
          <p:nvPr/>
        </p:nvSpPr>
        <p:spPr>
          <a:xfrm>
            <a:off x="6454588" y="3388660"/>
            <a:ext cx="4921624" cy="16405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store large amounts of information of data</a:t>
            </a:r>
            <a:endParaRPr lang="el-GR" sz="2400" b="1" dirty="0">
              <a:latin typeface="Arial" panose="020B0604020202020204" pitchFamily="34" charset="0"/>
              <a:cs typeface="Arial" panose="020B0604020202020204" pitchFamily="34" charset="0"/>
            </a:endParaRPr>
          </a:p>
        </p:txBody>
      </p:sp>
      <p:sp>
        <p:nvSpPr>
          <p:cNvPr id="8" name="TextBox 7"/>
          <p:cNvSpPr txBox="1"/>
          <p:nvPr/>
        </p:nvSpPr>
        <p:spPr>
          <a:xfrm>
            <a:off x="2084294" y="847165"/>
            <a:ext cx="7785847" cy="1569660"/>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IDEA/TOPIC SENTENCE</a:t>
            </a:r>
          </a:p>
          <a:p>
            <a:pPr algn="ctr"/>
            <a:r>
              <a:rPr lang="en-US" b="1" dirty="0">
                <a:latin typeface="Arial" panose="020B0604020202020204" pitchFamily="34" charset="0"/>
                <a:cs typeface="Arial" panose="020B0604020202020204" pitchFamily="34" charset="0"/>
              </a:rPr>
              <a:t>Computers have become a necessity for both small and</a:t>
            </a:r>
          </a:p>
          <a:p>
            <a:pPr algn="ctr"/>
            <a:r>
              <a:rPr lang="en-US" b="1" dirty="0">
                <a:latin typeface="Arial" panose="020B0604020202020204" pitchFamily="34" charset="0"/>
                <a:cs typeface="Arial" panose="020B0604020202020204" pitchFamily="34" charset="0"/>
              </a:rPr>
              <a:t>large businesses today.</a:t>
            </a:r>
            <a:endParaRPr lang="en-US" dirty="0"/>
          </a:p>
          <a:p>
            <a:endParaRPr lang="en-US" dirty="0"/>
          </a:p>
          <a:p>
            <a:endParaRPr lang="el-GR" dirty="0"/>
          </a:p>
        </p:txBody>
      </p:sp>
      <p:cxnSp>
        <p:nvCxnSpPr>
          <p:cNvPr id="10" name="Straight Arrow Connector 9"/>
          <p:cNvCxnSpPr>
            <a:stCxn id="8" idx="2"/>
          </p:cNvCxnSpPr>
          <p:nvPr/>
        </p:nvCxnSpPr>
        <p:spPr>
          <a:xfrm flipH="1">
            <a:off x="3402106" y="2416825"/>
            <a:ext cx="2575112" cy="71634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24015" y="2416825"/>
            <a:ext cx="2334185" cy="71634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268C7FCA-9E19-4333-A885-5A6DE8FCA76B}" type="datetime1">
              <a:rPr lang="en-US" smtClean="0"/>
              <a:t>3/29/2020</a:t>
            </a:fld>
            <a:endParaRPr lang="el-GR"/>
          </a:p>
        </p:txBody>
      </p:sp>
      <p:sp>
        <p:nvSpPr>
          <p:cNvPr id="3" name="Footer Placeholder 2"/>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19016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9519" y="773533"/>
            <a:ext cx="8955740" cy="4007223"/>
          </a:xfrm>
          <a:prstGeom prst="rect">
            <a:avLst/>
          </a:prstGeom>
        </p:spPr>
      </p:pic>
      <p:sp>
        <p:nvSpPr>
          <p:cNvPr id="9" name="TextBox 8"/>
          <p:cNvSpPr txBox="1"/>
          <p:nvPr/>
        </p:nvSpPr>
        <p:spPr>
          <a:xfrm>
            <a:off x="4484266" y="1258171"/>
            <a:ext cx="3179586"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COMPUTERS</a:t>
            </a:r>
          </a:p>
        </p:txBody>
      </p:sp>
      <p:sp>
        <p:nvSpPr>
          <p:cNvPr id="12" name="TextBox 11"/>
          <p:cNvSpPr txBox="1"/>
          <p:nvPr/>
        </p:nvSpPr>
        <p:spPr>
          <a:xfrm>
            <a:off x="4346154" y="1946148"/>
            <a:ext cx="2989385" cy="830997"/>
          </a:xfrm>
          <a:prstGeom prst="rect">
            <a:avLst/>
          </a:prstGeom>
          <a:noFill/>
        </p:spPr>
        <p:txBody>
          <a:bodyPr wrap="square" rtlCol="0">
            <a:spAutoFit/>
          </a:bodyPr>
          <a:lstStyle/>
          <a:p>
            <a:pPr algn="ctr"/>
            <a:r>
              <a:rPr lang="en-US" sz="2400" b="1" dirty="0">
                <a:solidFill>
                  <a:schemeClr val="tx2">
                    <a:lumMod val="60000"/>
                    <a:lumOff val="40000"/>
                  </a:schemeClr>
                </a:solidFill>
                <a:latin typeface="Arial" panose="020B0604020202020204" pitchFamily="34" charset="0"/>
                <a:cs typeface="Arial" panose="020B0604020202020204" pitchFamily="34" charset="0"/>
              </a:rPr>
              <a:t>Important for small and large business</a:t>
            </a:r>
          </a:p>
        </p:txBody>
      </p:sp>
      <p:sp>
        <p:nvSpPr>
          <p:cNvPr id="13" name="TextBox 12"/>
          <p:cNvSpPr txBox="1"/>
          <p:nvPr/>
        </p:nvSpPr>
        <p:spPr>
          <a:xfrm>
            <a:off x="1519519" y="2256659"/>
            <a:ext cx="3349950" cy="1200329"/>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speed in </a:t>
            </a:r>
          </a:p>
          <a:p>
            <a:pPr algn="ctr"/>
            <a:r>
              <a:rPr lang="en-US" sz="2400" b="1" dirty="0">
                <a:solidFill>
                  <a:srgbClr val="0070C0"/>
                </a:solidFill>
                <a:latin typeface="Arial" panose="020B0604020202020204" pitchFamily="34" charset="0"/>
                <a:cs typeface="Arial" panose="020B0604020202020204" pitchFamily="34" charset="0"/>
              </a:rPr>
              <a:t>information</a:t>
            </a:r>
          </a:p>
          <a:p>
            <a:pPr algn="ctr"/>
            <a:r>
              <a:rPr lang="en-US" sz="2400" b="1" dirty="0">
                <a:solidFill>
                  <a:srgbClr val="0070C0"/>
                </a:solidFill>
                <a:latin typeface="Arial" panose="020B0604020202020204" pitchFamily="34" charset="0"/>
                <a:cs typeface="Arial" panose="020B0604020202020204" pitchFamily="34" charset="0"/>
              </a:rPr>
              <a:t>retrieval </a:t>
            </a:r>
          </a:p>
        </p:txBody>
      </p:sp>
      <p:sp>
        <p:nvSpPr>
          <p:cNvPr id="14" name="TextBox 13"/>
          <p:cNvSpPr txBox="1"/>
          <p:nvPr/>
        </p:nvSpPr>
        <p:spPr>
          <a:xfrm>
            <a:off x="7335539" y="1946148"/>
            <a:ext cx="3008693" cy="1200329"/>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store large amounts of</a:t>
            </a:r>
          </a:p>
          <a:p>
            <a:pPr algn="ctr"/>
            <a:r>
              <a:rPr lang="en-US" sz="2400" b="1" dirty="0">
                <a:solidFill>
                  <a:srgbClr val="0070C0"/>
                </a:solidFill>
                <a:latin typeface="Arial" panose="020B0604020202020204" pitchFamily="34" charset="0"/>
                <a:cs typeface="Arial" panose="020B0604020202020204" pitchFamily="34" charset="0"/>
              </a:rPr>
              <a:t>information of data </a:t>
            </a:r>
          </a:p>
        </p:txBody>
      </p:sp>
      <p:sp>
        <p:nvSpPr>
          <p:cNvPr id="15" name="TextBox 14"/>
          <p:cNvSpPr txBox="1"/>
          <p:nvPr/>
        </p:nvSpPr>
        <p:spPr>
          <a:xfrm>
            <a:off x="740173" y="4651757"/>
            <a:ext cx="10972799" cy="1569660"/>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Summary</a:t>
            </a:r>
          </a:p>
          <a:p>
            <a:pPr algn="just"/>
            <a:r>
              <a:rPr lang="en-US" sz="2400" dirty="0">
                <a:solidFill>
                  <a:srgbClr val="0070C0"/>
                </a:solidFill>
                <a:latin typeface="Arial" panose="020B0604020202020204" pitchFamily="34" charset="0"/>
                <a:cs typeface="Arial" panose="020B0604020202020204" pitchFamily="34" charset="0"/>
              </a:rPr>
              <a:t>Computers are important for both small and large businesses because of their speed in retrieving information and their ability to store large amounts of data in small spaces.</a:t>
            </a:r>
          </a:p>
        </p:txBody>
      </p:sp>
      <p:sp>
        <p:nvSpPr>
          <p:cNvPr id="2" name="Date Placeholder 1"/>
          <p:cNvSpPr>
            <a:spLocks noGrp="1"/>
          </p:cNvSpPr>
          <p:nvPr>
            <p:ph type="dt" sz="half" idx="10"/>
          </p:nvPr>
        </p:nvSpPr>
        <p:spPr/>
        <p:txBody>
          <a:bodyPr/>
          <a:lstStyle/>
          <a:p>
            <a:fld id="{3F4CB901-0844-4C68-81DE-0291311226BD}" type="datetime1">
              <a:rPr lang="en-US" smtClean="0"/>
              <a:t>3/29/2020</a:t>
            </a:fld>
            <a:endParaRPr lang="el-GR"/>
          </a:p>
        </p:txBody>
      </p:sp>
      <p:sp>
        <p:nvSpPr>
          <p:cNvPr id="3" name="Footer Placeholder 2"/>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2968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additive="base">
                                        <p:cTn id="4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1" y="1374467"/>
            <a:ext cx="10266218" cy="4862870"/>
          </a:xfrm>
          <a:prstGeom prst="rect">
            <a:avLst/>
          </a:prstGeom>
        </p:spPr>
        <p:txBody>
          <a:bodyPr wrap="square">
            <a:spAutoFit/>
          </a:bodyPr>
          <a:lstStyle/>
          <a:p>
            <a:pPr algn="just">
              <a:lnSpc>
                <a:spcPct val="150000"/>
              </a:lnSpc>
            </a:pPr>
            <a:r>
              <a:rPr lang="en-US" sz="2000" b="1" dirty="0">
                <a:latin typeface="Arial" panose="020B0604020202020204" pitchFamily="34" charset="0"/>
                <a:cs typeface="Arial" panose="020B0604020202020204" pitchFamily="34" charset="0"/>
              </a:rPr>
              <a:t>A. Read a short passage. This can be either a short essay or part of one. </a:t>
            </a:r>
          </a:p>
          <a:p>
            <a:pPr algn="just"/>
            <a:r>
              <a:rPr lang="en-US" sz="2000" dirty="0">
                <a:latin typeface="Arial" panose="020B0604020202020204" pitchFamily="34" charset="0"/>
                <a:cs typeface="Arial" panose="020B0604020202020204" pitchFamily="34" charset="0"/>
              </a:rPr>
              <a:t>(Some suggestions are short expository readings from the fields of entertainment, science, education, or history). </a:t>
            </a:r>
          </a:p>
          <a:p>
            <a:pPr algn="just">
              <a:lnSpc>
                <a:spcPct val="200000"/>
              </a:lnSpc>
            </a:pPr>
            <a:r>
              <a:rPr lang="en-US" sz="2000" b="1" dirty="0">
                <a:latin typeface="Arial" panose="020B0604020202020204" pitchFamily="34" charset="0"/>
                <a:cs typeface="Arial" panose="020B0604020202020204" pitchFamily="34" charset="0"/>
              </a:rPr>
              <a:t>B. Underline the main ideas as you  read </a:t>
            </a:r>
          </a:p>
          <a:p>
            <a:pPr algn="just">
              <a:lnSpc>
                <a:spcPct val="200000"/>
              </a:lnSpc>
            </a:pPr>
            <a:r>
              <a:rPr lang="en-US" sz="2000" b="1" dirty="0">
                <a:latin typeface="Arial" panose="020B0604020202020204" pitchFamily="34" charset="0"/>
                <a:cs typeface="Arial" panose="020B0604020202020204" pitchFamily="34" charset="0"/>
              </a:rPr>
              <a:t>C. Locate / Highlight important details</a:t>
            </a:r>
          </a:p>
          <a:p>
            <a:pPr algn="just">
              <a:lnSpc>
                <a:spcPct val="200000"/>
              </a:lnSpc>
            </a:pPr>
            <a:r>
              <a:rPr lang="en-US" sz="2000" b="1" dirty="0">
                <a:latin typeface="Arial" panose="020B0604020202020204" pitchFamily="34" charset="0"/>
                <a:cs typeface="Arial" panose="020B0604020202020204" pitchFamily="34" charset="0"/>
              </a:rPr>
              <a:t>D. Write down what the text is about</a:t>
            </a:r>
          </a:p>
          <a:p>
            <a:pPr algn="just">
              <a:lnSpc>
                <a:spcPct val="200000"/>
              </a:lnSpc>
            </a:pPr>
            <a:r>
              <a:rPr lang="en-US" sz="2000" b="1" dirty="0">
                <a:latin typeface="Arial" panose="020B0604020202020204" pitchFamily="34" charset="0"/>
                <a:cs typeface="Arial" panose="020B0604020202020204" pitchFamily="34" charset="0"/>
              </a:rPr>
              <a:t>E. Write down the Key idea(s) </a:t>
            </a:r>
          </a:p>
          <a:p>
            <a:pPr algn="just">
              <a:lnSpc>
                <a:spcPct val="200000"/>
              </a:lnSpc>
            </a:pPr>
            <a:r>
              <a:rPr lang="en-US" sz="2000" b="1" dirty="0">
                <a:latin typeface="Arial" panose="020B0604020202020204" pitchFamily="34" charset="0"/>
                <a:cs typeface="Arial" panose="020B0604020202020204" pitchFamily="34" charset="0"/>
              </a:rPr>
              <a:t>F. Paraphrase info</a:t>
            </a:r>
          </a:p>
          <a:p>
            <a:pPr algn="just">
              <a:lnSpc>
                <a:spcPct val="200000"/>
              </a:lnSpc>
            </a:pPr>
            <a:r>
              <a:rPr lang="en-US" sz="2000" b="1" dirty="0">
                <a:latin typeface="Arial" panose="020B0604020202020204" pitchFamily="34" charset="0"/>
                <a:cs typeface="Arial" panose="020B0604020202020204" pitchFamily="34" charset="0"/>
              </a:rPr>
              <a:t>G. Put info/ideas together.</a:t>
            </a:r>
          </a:p>
        </p:txBody>
      </p:sp>
      <p:sp>
        <p:nvSpPr>
          <p:cNvPr id="3" name="TextBox 2"/>
          <p:cNvSpPr txBox="1"/>
          <p:nvPr/>
        </p:nvSpPr>
        <p:spPr>
          <a:xfrm>
            <a:off x="1039091" y="671425"/>
            <a:ext cx="9130145" cy="523220"/>
          </a:xfrm>
          <a:prstGeom prst="rect">
            <a:avLst/>
          </a:prstGeom>
          <a:noFill/>
        </p:spPr>
        <p:txBody>
          <a:bodyPr wrap="square" rtlCol="0">
            <a:spAutoFit/>
          </a:bodyPr>
          <a:lstStyle/>
          <a:p>
            <a:r>
              <a:rPr lang="en-US"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 3:</a:t>
            </a:r>
            <a:endParaRPr lang="el-GR"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7134" y="3805902"/>
            <a:ext cx="2711192" cy="226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764C0C98-4AEE-40EE-ADBB-78FF8F70C4F0}"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74721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fade">
                                      <p:cBhvr>
                                        <p:cTn id="53" dur="1000"/>
                                        <p:tgtEl>
                                          <p:spTgt spid="2">
                                            <p:txEl>
                                              <p:pRg st="6" end="6"/>
                                            </p:txEl>
                                          </p:spTgt>
                                        </p:tgtEl>
                                      </p:cBhvr>
                                    </p:animEffect>
                                    <p:anim calcmode="lin" valueType="num">
                                      <p:cBhvr>
                                        <p:cTn id="5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
                                            <p:txEl>
                                              <p:pRg st="7" end="7"/>
                                            </p:txEl>
                                          </p:spTgt>
                                        </p:tgtEl>
                                        <p:attrNameLst>
                                          <p:attrName>style.visibility</p:attrName>
                                        </p:attrNameLst>
                                      </p:cBhvr>
                                      <p:to>
                                        <p:strVal val="visible"/>
                                      </p:to>
                                    </p:set>
                                    <p:animEffect transition="in" filter="fade">
                                      <p:cBhvr>
                                        <p:cTn id="60" dur="1000"/>
                                        <p:tgtEl>
                                          <p:spTgt spid="2">
                                            <p:txEl>
                                              <p:pRg st="7" end="7"/>
                                            </p:txEl>
                                          </p:spTgt>
                                        </p:tgtEl>
                                      </p:cBhvr>
                                    </p:animEffect>
                                    <p:anim calcmode="lin" valueType="num">
                                      <p:cBhvr>
                                        <p:cTn id="6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5357" y="986632"/>
            <a:ext cx="10155382" cy="5078313"/>
          </a:xfrm>
          <a:prstGeom prst="rect">
            <a:avLst/>
          </a:prstGeom>
        </p:spPr>
        <p:txBody>
          <a:bodyPr wrap="square">
            <a:spAutoFit/>
          </a:bodyPr>
          <a:lstStyle/>
          <a:p>
            <a:pPr algn="just">
              <a:lnSpc>
                <a:spcPct val="150000"/>
              </a:lnSpc>
            </a:pPr>
            <a:r>
              <a:rPr lang="en-US" sz="2000" dirty="0">
                <a:latin typeface="Arial" panose="020B0604020202020204" pitchFamily="34" charset="0"/>
                <a:cs typeface="Arial" panose="020B0604020202020204" pitchFamily="34" charset="0"/>
              </a:rPr>
              <a:t>Work on ordering the sentences and connecting them with transition words. Since the main ideas are drawn from different sections of the text and distinct from each other, it is important to connect them. </a:t>
            </a:r>
          </a:p>
          <a:p>
            <a:pPr algn="just">
              <a:lnSpc>
                <a:spcPct val="150000"/>
              </a:lnSpc>
            </a:pPr>
            <a:r>
              <a:rPr lang="en-US" sz="2800" b="1" dirty="0">
                <a:solidFill>
                  <a:srgbClr val="C00000"/>
                </a:solidFill>
                <a:latin typeface="Arial" panose="020B0604020202020204" pitchFamily="34" charset="0"/>
                <a:cs typeface="Arial" panose="020B0604020202020204" pitchFamily="34" charset="0"/>
              </a:rPr>
              <a:t>*Paraphrase the sentences. </a:t>
            </a:r>
          </a:p>
          <a:p>
            <a:pPr algn="just">
              <a:lnSpc>
                <a:spcPct val="150000"/>
              </a:lnSpc>
            </a:pPr>
            <a:r>
              <a:rPr lang="en-US" sz="2000" dirty="0">
                <a:latin typeface="Arial" panose="020B0604020202020204" pitchFamily="34" charset="0"/>
                <a:cs typeface="Arial" panose="020B0604020202020204" pitchFamily="34" charset="0"/>
              </a:rPr>
              <a:t>An important concept related to summarizing is changing the summary significantly from the original. Change the grammar and vocabulary of the sentence. </a:t>
            </a:r>
          </a:p>
          <a:p>
            <a:pPr algn="just">
              <a:lnSpc>
                <a:spcPct val="150000"/>
              </a:lnSpc>
            </a:pPr>
            <a:r>
              <a:rPr lang="en-US" sz="2800" b="1" dirty="0">
                <a:solidFill>
                  <a:srgbClr val="C00000"/>
                </a:solidFill>
                <a:latin typeface="Arial" panose="020B0604020202020204" pitchFamily="34" charset="0"/>
                <a:cs typeface="Arial" panose="020B0604020202020204" pitchFamily="34" charset="0"/>
              </a:rPr>
              <a:t>*Language of summaries.</a:t>
            </a:r>
          </a:p>
          <a:p>
            <a:pPr algn="just">
              <a:lnSpc>
                <a:spcPct val="150000"/>
              </a:lnSpc>
            </a:pPr>
            <a:r>
              <a:rPr lang="en-US" sz="2000" dirty="0">
                <a:latin typeface="Arial" panose="020B0604020202020204" pitchFamily="34" charset="0"/>
                <a:cs typeface="Arial" panose="020B0604020202020204" pitchFamily="34" charset="0"/>
              </a:rPr>
              <a:t>Use language used in summary writing, such as the phrase </a:t>
            </a:r>
            <a:r>
              <a:rPr lang="en-US" sz="2000" dirty="0">
                <a:solidFill>
                  <a:srgbClr val="0070C0"/>
                </a:solidFill>
                <a:latin typeface="Arial" panose="020B0604020202020204" pitchFamily="34" charset="0"/>
                <a:cs typeface="Arial" panose="020B0604020202020204" pitchFamily="34" charset="0"/>
              </a:rPr>
              <a:t>“According to the author/text”, ‘’the author proposes…’’ </a:t>
            </a:r>
            <a:r>
              <a:rPr lang="en-US" sz="2000" dirty="0" err="1">
                <a:solidFill>
                  <a:srgbClr val="0070C0"/>
                </a:solidFill>
                <a:latin typeface="Arial" panose="020B0604020202020204" pitchFamily="34" charset="0"/>
                <a:cs typeface="Arial" panose="020B0604020202020204" pitchFamily="34" charset="0"/>
              </a:rPr>
              <a:t>etc</a:t>
            </a:r>
            <a:endParaRPr lang="en-US" sz="2000" dirty="0">
              <a:solidFill>
                <a:srgbClr val="0070C0"/>
              </a:solidFill>
              <a:latin typeface="Arial" panose="020B0604020202020204" pitchFamily="34" charset="0"/>
              <a:cs typeface="Arial" panose="020B0604020202020204" pitchFamily="34" charset="0"/>
            </a:endParaRPr>
          </a:p>
          <a:p>
            <a:pPr algn="just">
              <a:lnSpc>
                <a:spcPct val="150000"/>
              </a:lnSpc>
            </a:pPr>
            <a:endParaRPr lang="el-GR" sz="2000" dirty="0">
              <a:latin typeface="Arial" panose="020B0604020202020204" pitchFamily="34" charset="0"/>
              <a:cs typeface="Arial" panose="020B0604020202020204" pitchFamily="34" charset="0"/>
            </a:endParaRPr>
          </a:p>
        </p:txBody>
      </p:sp>
      <p:sp>
        <p:nvSpPr>
          <p:cNvPr id="3" name="TextBox 2"/>
          <p:cNvSpPr txBox="1"/>
          <p:nvPr/>
        </p:nvSpPr>
        <p:spPr>
          <a:xfrm>
            <a:off x="915357" y="467997"/>
            <a:ext cx="9822872"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*How to put ideas together….</a:t>
            </a:r>
            <a:endParaRPr lang="el-GR" sz="2800" b="1" dirty="0">
              <a:solidFill>
                <a:srgbClr val="C0000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5ECAFF6-FBC2-46A9-B643-2118A1680135}"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4350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799" y="623455"/>
            <a:ext cx="10099965" cy="2862322"/>
          </a:xfrm>
          <a:prstGeom prst="rect">
            <a:avLst/>
          </a:prstGeom>
        </p:spPr>
        <p:txBody>
          <a:bodyPr wrap="square">
            <a:spAutoFit/>
          </a:bodyPr>
          <a:lstStyle/>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l-GR" sz="2400" dirty="0">
              <a:latin typeface="Arial" panose="020B0604020202020204" pitchFamily="34" charset="0"/>
              <a:cs typeface="Arial" panose="020B0604020202020204" pitchFamily="34" charset="0"/>
            </a:endParaRPr>
          </a:p>
        </p:txBody>
      </p:sp>
      <p:sp>
        <p:nvSpPr>
          <p:cNvPr id="3" name="Rectangle 2"/>
          <p:cNvSpPr/>
          <p:nvPr/>
        </p:nvSpPr>
        <p:spPr>
          <a:xfrm>
            <a:off x="1066799" y="794897"/>
            <a:ext cx="9323294" cy="830997"/>
          </a:xfrm>
          <a:prstGeom prst="rect">
            <a:avLst/>
          </a:prstGeom>
        </p:spPr>
        <p:txBody>
          <a:bodyPr wrap="square">
            <a:spAutoFit/>
          </a:bodyPr>
          <a:lstStyle/>
          <a:p>
            <a:r>
              <a:rPr lang="en-US" sz="2400" b="1" dirty="0">
                <a:solidFill>
                  <a:srgbClr val="0070C0"/>
                </a:solidFill>
                <a:latin typeface="Arial" panose="020B0604020202020204" pitchFamily="34" charset="0"/>
                <a:cs typeface="Arial" panose="020B0604020202020204" pitchFamily="34" charset="0"/>
              </a:rPr>
              <a:t>Other words you can use instead of “says ” or “tells ” or “talks about talks about”</a:t>
            </a:r>
            <a:endParaRPr lang="el-GR" sz="24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66799" y="1891861"/>
            <a:ext cx="9953298" cy="4461641"/>
          </a:xfrm>
          <a:prstGeom prst="rect">
            <a:avLst/>
          </a:prstGeom>
        </p:spPr>
      </p:pic>
      <p:sp>
        <p:nvSpPr>
          <p:cNvPr id="5" name="Date Placeholder 4"/>
          <p:cNvSpPr>
            <a:spLocks noGrp="1"/>
          </p:cNvSpPr>
          <p:nvPr>
            <p:ph type="dt" sz="half" idx="10"/>
          </p:nvPr>
        </p:nvSpPr>
        <p:spPr/>
        <p:txBody>
          <a:bodyPr/>
          <a:lstStyle/>
          <a:p>
            <a:fld id="{850913AE-0282-4CF9-BB8F-65F8456F5716}" type="datetime1">
              <a:rPr lang="en-US" smtClean="0"/>
              <a:t>3/29/2020</a:t>
            </a:fld>
            <a:endParaRPr lang="el-GR"/>
          </a:p>
        </p:txBody>
      </p:sp>
      <p:sp>
        <p:nvSpPr>
          <p:cNvPr id="6" name="Footer Placeholder 5"/>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66823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746" y="513419"/>
            <a:ext cx="8229600" cy="994122"/>
          </a:xfrm>
        </p:spPr>
        <p:txBody>
          <a:bodyPr>
            <a:normAutofit/>
          </a:bodyPr>
          <a:lstStyle/>
          <a:p>
            <a:r>
              <a:rPr lang="en-US"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summary ‘check list’….</a:t>
            </a:r>
            <a:endParaRPr lang="el-GR" sz="3200"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72714" y="1577799"/>
            <a:ext cx="9673962" cy="4658363"/>
          </a:xfrm>
        </p:spPr>
        <p:txBody>
          <a:bodyPr>
            <a:normAutofit/>
          </a:bodyPr>
          <a:lstStyle/>
          <a:p>
            <a:r>
              <a:rPr lang="en-US" sz="2400" dirty="0">
                <a:solidFill>
                  <a:srgbClr val="0070C0"/>
                </a:solidFill>
                <a:latin typeface="Arial" panose="020B0604020202020204" pitchFamily="34" charset="0"/>
                <a:cs typeface="Arial" panose="020B0604020202020204" pitchFamily="34" charset="0"/>
              </a:rPr>
              <a:t>Highlight the key words/information in the text</a:t>
            </a:r>
          </a:p>
          <a:p>
            <a:r>
              <a:rPr lang="en-US" sz="2400" dirty="0">
                <a:latin typeface="Arial" panose="020B0604020202020204" pitchFamily="34" charset="0"/>
                <a:cs typeface="Arial" panose="020B0604020202020204" pitchFamily="34" charset="0"/>
              </a:rPr>
              <a:t>Organize the ideas in a </a:t>
            </a:r>
            <a:r>
              <a:rPr lang="en-US" sz="2400" dirty="0">
                <a:solidFill>
                  <a:srgbClr val="C00000"/>
                </a:solidFill>
                <a:latin typeface="Arial" panose="020B0604020202020204" pitchFamily="34" charset="0"/>
                <a:cs typeface="Arial" panose="020B0604020202020204" pitchFamily="34" charset="0"/>
              </a:rPr>
              <a:t>word</a:t>
            </a:r>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Cloud or a mind map*</a:t>
            </a:r>
          </a:p>
          <a:p>
            <a:r>
              <a:rPr lang="en-US" sz="2400" dirty="0">
                <a:solidFill>
                  <a:srgbClr val="0070C0"/>
                </a:solidFill>
                <a:latin typeface="Arial" panose="020B0604020202020204" pitchFamily="34" charset="0"/>
                <a:cs typeface="Arial" panose="020B0604020202020204" pitchFamily="34" charset="0"/>
              </a:rPr>
              <a:t>Use the words to write sentences - </a:t>
            </a:r>
            <a:r>
              <a:rPr lang="en-US" sz="2400" b="1" u="sng" dirty="0">
                <a:solidFill>
                  <a:srgbClr val="C00000"/>
                </a:solidFill>
                <a:latin typeface="Arial" panose="020B0604020202020204" pitchFamily="34" charset="0"/>
                <a:cs typeface="Arial" panose="020B0604020202020204" pitchFamily="34" charset="0"/>
              </a:rPr>
              <a:t>Never</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use your own ideas, opinions, or interpretations into the summary.</a:t>
            </a:r>
          </a:p>
          <a:p>
            <a:r>
              <a:rPr lang="en-US" sz="2400" dirty="0">
                <a:latin typeface="Arial" panose="020B0604020202020204" pitchFamily="34" charset="0"/>
                <a:cs typeface="Arial" panose="020B0604020202020204" pitchFamily="34" charset="0"/>
              </a:rPr>
              <a:t>Write the </a:t>
            </a:r>
            <a:r>
              <a:rPr lang="en-US" sz="2400" b="1" u="sng" dirty="0">
                <a:solidFill>
                  <a:srgbClr val="C00000"/>
                </a:solidFill>
                <a:latin typeface="Arial" panose="020B0604020202020204" pitchFamily="34" charset="0"/>
                <a:cs typeface="Arial" panose="020B0604020202020204" pitchFamily="34" charset="0"/>
              </a:rPr>
              <a:t>title of the text</a:t>
            </a:r>
            <a:r>
              <a:rPr lang="en-US" sz="2400" dirty="0">
                <a:latin typeface="Arial" panose="020B0604020202020204" pitchFamily="34" charset="0"/>
                <a:cs typeface="Arial" panose="020B0604020202020204" pitchFamily="34" charset="0"/>
              </a:rPr>
              <a:t>, </a:t>
            </a:r>
            <a:r>
              <a:rPr lang="en-US" sz="2400" b="1" u="sng" dirty="0">
                <a:solidFill>
                  <a:srgbClr val="C00000"/>
                </a:solidFill>
                <a:latin typeface="Arial" panose="020B0604020202020204" pitchFamily="34" charset="0"/>
                <a:cs typeface="Arial" panose="020B0604020202020204" pitchFamily="34" charset="0"/>
              </a:rPr>
              <a:t>the author </a:t>
            </a:r>
            <a:r>
              <a:rPr lang="en-US" sz="2400" dirty="0">
                <a:latin typeface="Arial" panose="020B0604020202020204" pitchFamily="34" charset="0"/>
                <a:cs typeface="Arial" panose="020B0604020202020204" pitchFamily="34" charset="0"/>
              </a:rPr>
              <a:t>– if mentioned, and </a:t>
            </a:r>
            <a:r>
              <a:rPr lang="en-US" sz="2400" b="1" u="sng" dirty="0">
                <a:solidFill>
                  <a:srgbClr val="C00000"/>
                </a:solidFill>
                <a:latin typeface="Arial" panose="020B0604020202020204" pitchFamily="34" charset="0"/>
                <a:cs typeface="Arial" panose="020B0604020202020204" pitchFamily="34" charset="0"/>
              </a:rPr>
              <a:t>main idea </a:t>
            </a:r>
            <a:r>
              <a:rPr lang="en-US" sz="2400" dirty="0">
                <a:latin typeface="Arial" panose="020B0604020202020204" pitchFamily="34" charset="0"/>
                <a:cs typeface="Arial" panose="020B0604020202020204" pitchFamily="34" charset="0"/>
              </a:rPr>
              <a:t>in the present tense.</a:t>
            </a:r>
          </a:p>
          <a:p>
            <a:r>
              <a:rPr lang="en-US" sz="2400" dirty="0">
                <a:solidFill>
                  <a:srgbClr val="0070C0"/>
                </a:solidFill>
                <a:latin typeface="Arial" panose="020B0604020202020204" pitchFamily="34" charset="0"/>
                <a:cs typeface="Arial" panose="020B0604020202020204" pitchFamily="34" charset="0"/>
              </a:rPr>
              <a:t>Open your summary using a strong verb  e.g. </a:t>
            </a:r>
            <a:r>
              <a:rPr lang="en-US" sz="2400" b="1" dirty="0">
                <a:solidFill>
                  <a:srgbClr val="C00000"/>
                </a:solidFill>
                <a:latin typeface="Arial" panose="020B0604020202020204" pitchFamily="34" charset="0"/>
                <a:cs typeface="Arial" panose="020B0604020202020204" pitchFamily="34" charset="0"/>
              </a:rPr>
              <a:t>suggests</a:t>
            </a:r>
            <a:r>
              <a:rPr lang="en-US" sz="2400" dirty="0">
                <a:solidFill>
                  <a:srgbClr val="C00000"/>
                </a:solidFill>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explains</a:t>
            </a:r>
            <a:r>
              <a:rPr lang="en-US" sz="2400" dirty="0">
                <a:solidFill>
                  <a:srgbClr val="C00000"/>
                </a:solidFill>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discusses</a:t>
            </a:r>
            <a:r>
              <a:rPr lang="en-US" sz="2400" dirty="0">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etc</a:t>
            </a:r>
            <a:endParaRPr lang="en-US" sz="2400" dirty="0">
              <a:solidFill>
                <a:srgbClr val="0070C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r>
              <a:rPr lang="en-US" sz="3000" b="1" i="1" dirty="0">
                <a:solidFill>
                  <a:schemeClr val="bg1">
                    <a:lumMod val="65000"/>
                  </a:schemeClr>
                </a:solidFill>
              </a:rPr>
              <a:t>* </a:t>
            </a:r>
            <a:r>
              <a:rPr lang="en-US" sz="1900" b="1" i="1" dirty="0">
                <a:solidFill>
                  <a:schemeClr val="bg1">
                    <a:lumMod val="65000"/>
                  </a:schemeClr>
                </a:solidFill>
              </a:rPr>
              <a:t>Word clouds and mind maps are useful strategies to organize information</a:t>
            </a:r>
          </a:p>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39"/>
          <a:stretch/>
        </p:blipFill>
        <p:spPr bwMode="auto">
          <a:xfrm>
            <a:off x="9065172" y="4666591"/>
            <a:ext cx="2522484" cy="18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22FD2DB9-D3DA-448B-A5DF-3AA5013F48B3}"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12166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211" y="591284"/>
            <a:ext cx="10489086" cy="936104"/>
          </a:xfrm>
        </p:spPr>
        <p:txBody>
          <a:bodyPr>
            <a:noAutofit/>
          </a:bodyPr>
          <a:lstStyle/>
          <a:p>
            <a:pPr algn="l"/>
            <a:r>
              <a:rPr lang="en-US" sz="2800" b="1" u="sng" dirty="0">
                <a:solidFill>
                  <a:srgbClr val="C00000"/>
                </a:solidFill>
                <a:latin typeface="Arial" panose="020B0604020202020204" pitchFamily="34" charset="0"/>
                <a:cs typeface="Arial" panose="020B0604020202020204" pitchFamily="34" charset="0"/>
              </a:rPr>
              <a:t>Make sure your summary answers the following questions</a:t>
            </a:r>
            <a:r>
              <a:rPr lang="en-US" sz="2800" b="1" dirty="0">
                <a:solidFill>
                  <a:srgbClr val="C00000"/>
                </a:solidFill>
                <a:latin typeface="Arial" panose="020B0604020202020204" pitchFamily="34" charset="0"/>
                <a:cs typeface="Arial" panose="020B0604020202020204" pitchFamily="34" charset="0"/>
              </a:rPr>
              <a:t>: </a:t>
            </a:r>
            <a:endParaRPr lang="en-US" dirty="0"/>
          </a:p>
        </p:txBody>
      </p:sp>
      <p:sp>
        <p:nvSpPr>
          <p:cNvPr id="3" name="Content Placeholder 2"/>
          <p:cNvSpPr>
            <a:spLocks noGrp="1"/>
          </p:cNvSpPr>
          <p:nvPr>
            <p:ph idx="1"/>
          </p:nvPr>
        </p:nvSpPr>
        <p:spPr>
          <a:xfrm>
            <a:off x="1288473" y="1556793"/>
            <a:ext cx="9200015" cy="3849291"/>
          </a:xfrm>
        </p:spPr>
        <p:txBody>
          <a:bodyPr>
            <a:normAutofit/>
          </a:bodyPr>
          <a:lstStyle/>
          <a:p>
            <a:r>
              <a:rPr lang="en-US" sz="2400" dirty="0">
                <a:latin typeface="Arial" panose="020B0604020202020204" pitchFamily="34" charset="0"/>
                <a:cs typeface="Arial" panose="020B0604020202020204" pitchFamily="34" charset="0"/>
              </a:rPr>
              <a:t>What is the text about?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Why has the writer written the text? (to explain, present, discuss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does the writer/text say about it?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How does it say it? </a:t>
            </a:r>
          </a:p>
        </p:txBody>
      </p:sp>
      <p:pic>
        <p:nvPicPr>
          <p:cNvPr id="5" name="Picture 4"/>
          <p:cNvPicPr>
            <a:picLocks noChangeAspect="1"/>
          </p:cNvPicPr>
          <p:nvPr/>
        </p:nvPicPr>
        <p:blipFill rotWithShape="1">
          <a:blip r:embed="rId2"/>
          <a:srcRect l="9428" t="10274" r="12225" b="9005"/>
          <a:stretch/>
        </p:blipFill>
        <p:spPr>
          <a:xfrm>
            <a:off x="8272598" y="3515708"/>
            <a:ext cx="2763719" cy="2912799"/>
          </a:xfrm>
          <a:prstGeom prst="rect">
            <a:avLst/>
          </a:prstGeom>
        </p:spPr>
      </p:pic>
      <p:sp>
        <p:nvSpPr>
          <p:cNvPr id="4" name="Date Placeholder 3"/>
          <p:cNvSpPr>
            <a:spLocks noGrp="1"/>
          </p:cNvSpPr>
          <p:nvPr>
            <p:ph type="dt" sz="half" idx="10"/>
          </p:nvPr>
        </p:nvSpPr>
        <p:spPr/>
        <p:txBody>
          <a:bodyPr/>
          <a:lstStyle/>
          <a:p>
            <a:fld id="{2BA93280-3A09-4970-9DFB-185D84B32F93}" type="datetime1">
              <a:rPr lang="en-US" smtClean="0"/>
              <a:t>3/29/2020</a:t>
            </a:fld>
            <a:endParaRPr lang="el-GR"/>
          </a:p>
        </p:txBody>
      </p:sp>
      <p:sp>
        <p:nvSpPr>
          <p:cNvPr id="6" name="Footer Placeholder 5"/>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5017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9807" y="646386"/>
            <a:ext cx="10405241" cy="5550449"/>
          </a:xfrm>
          <a:prstGeom prst="rect">
            <a:avLst/>
          </a:prstGeom>
        </p:spPr>
      </p:pic>
      <p:sp>
        <p:nvSpPr>
          <p:cNvPr id="2" name="Date Placeholder 1"/>
          <p:cNvSpPr>
            <a:spLocks noGrp="1"/>
          </p:cNvSpPr>
          <p:nvPr>
            <p:ph type="dt" sz="half" idx="10"/>
          </p:nvPr>
        </p:nvSpPr>
        <p:spPr/>
        <p:txBody>
          <a:bodyPr/>
          <a:lstStyle/>
          <a:p>
            <a:fld id="{54F936CA-0525-4411-819B-EE3C31DCE8D5}" type="datetime1">
              <a:rPr lang="en-US" smtClean="0"/>
              <a:t>3/29/2020</a:t>
            </a:fld>
            <a:endParaRPr lang="el-GR"/>
          </a:p>
        </p:txBody>
      </p:sp>
      <p:sp>
        <p:nvSpPr>
          <p:cNvPr id="3" name="Footer Placeholder 2"/>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40133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a:solidFill>
                  <a:srgbClr val="0070C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FURTHER  PRACTICE</a:t>
            </a:r>
            <a:br>
              <a:rPr lang="en-US" sz="2800" b="1" u="sng"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r>
              <a:rPr lang="en-US" sz="2800" b="1" u="sng"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TASK 4:</a:t>
            </a:r>
            <a:endParaRPr lang="el-GR" sz="2800" b="1" u="sng"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2" name="Date Placeholder 1"/>
          <p:cNvSpPr>
            <a:spLocks noGrp="1"/>
          </p:cNvSpPr>
          <p:nvPr>
            <p:ph type="dt" sz="half" idx="10"/>
          </p:nvPr>
        </p:nvSpPr>
        <p:spPr/>
        <p:txBody>
          <a:bodyPr/>
          <a:lstStyle/>
          <a:p>
            <a:fld id="{4A54F089-05F8-4031-95C8-0B4CDE0E9F06}" type="datetime1">
              <a:rPr lang="en-US" smtClean="0"/>
              <a:t>3/29/2020</a:t>
            </a:fld>
            <a:endParaRPr lang="el-GR"/>
          </a:p>
        </p:txBody>
      </p:sp>
      <p:sp>
        <p:nvSpPr>
          <p:cNvPr id="4" name="Footer Placeholder 3"/>
          <p:cNvSpPr>
            <a:spLocks noGrp="1"/>
          </p:cNvSpPr>
          <p:nvPr>
            <p:ph type="ftr" sz="quarter" idx="11"/>
          </p:nvPr>
        </p:nvSpPr>
        <p:spPr/>
        <p:txBody>
          <a:bodyPr/>
          <a:lstStyle/>
          <a:p>
            <a:r>
              <a:rPr lang="en-US"/>
              <a:t>SUMMARY SKILLS  -  NIKI D. CHRISTODOULIDOU</a:t>
            </a:r>
            <a:endParaRPr lang="el-GR"/>
          </a:p>
        </p:txBody>
      </p:sp>
      <p:sp>
        <p:nvSpPr>
          <p:cNvPr id="3" name="Content Placeholder 2"/>
          <p:cNvSpPr>
            <a:spLocks noGrp="1"/>
          </p:cNvSpPr>
          <p:nvPr>
            <p:ph idx="4294967295"/>
          </p:nvPr>
        </p:nvSpPr>
        <p:spPr>
          <a:xfrm>
            <a:off x="5224517" y="1749973"/>
            <a:ext cx="6731000" cy="3576637"/>
          </a:xfrm>
        </p:spPr>
        <p:txBody>
          <a:bodyPr>
            <a:normAutofit/>
          </a:bodyPr>
          <a:lstStyle/>
          <a:p>
            <a:pPr marL="0" indent="0">
              <a:buNone/>
            </a:pPr>
            <a:r>
              <a:rPr lang="en-US" sz="2400" b="1" dirty="0">
                <a:solidFill>
                  <a:srgbClr val="0070C0"/>
                </a:solidFill>
                <a:latin typeface="Arial" panose="020B0604020202020204" pitchFamily="34" charset="0"/>
                <a:cs typeface="Arial" panose="020B0604020202020204" pitchFamily="34" charset="0"/>
              </a:rPr>
              <a:t>Read the following article carefully. </a:t>
            </a:r>
          </a:p>
          <a:p>
            <a:pPr marL="803275" indent="-441325">
              <a:buFont typeface="Wingdings" pitchFamily="2" charset="2"/>
              <a:buChar char="Ø"/>
            </a:pPr>
            <a:r>
              <a:rPr lang="en-US" sz="2400" dirty="0">
                <a:latin typeface="Arial" panose="020B0604020202020204" pitchFamily="34" charset="0"/>
                <a:cs typeface="Arial" panose="020B0604020202020204" pitchFamily="34" charset="0"/>
              </a:rPr>
              <a:t>Identify the main idea. </a:t>
            </a:r>
          </a:p>
          <a:p>
            <a:pPr marL="803275" indent="-441325">
              <a:buFont typeface="Wingdings" pitchFamily="2" charset="2"/>
              <a:buChar char="Ø"/>
            </a:pPr>
            <a:r>
              <a:rPr lang="en-US" sz="2400" dirty="0">
                <a:latin typeface="Arial" panose="020B0604020202020204" pitchFamily="34" charset="0"/>
                <a:cs typeface="Arial" panose="020B0604020202020204" pitchFamily="34" charset="0"/>
              </a:rPr>
              <a:t>Annotate / Underline &amp; number the essential details. </a:t>
            </a:r>
          </a:p>
          <a:p>
            <a:pPr marL="803275" indent="-441325">
              <a:buFont typeface="Wingdings" pitchFamily="2" charset="2"/>
              <a:buChar char="Ø"/>
            </a:pPr>
            <a:r>
              <a:rPr lang="en-US" sz="2400" dirty="0">
                <a:latin typeface="Arial" panose="020B0604020202020204" pitchFamily="34" charset="0"/>
                <a:cs typeface="Arial" panose="020B0604020202020204" pitchFamily="34" charset="0"/>
              </a:rPr>
              <a:t>Make a mind Map / word cloud</a:t>
            </a:r>
          </a:p>
          <a:p>
            <a:pPr marL="803275" indent="-441325">
              <a:buFont typeface="Wingdings" pitchFamily="2" charset="2"/>
              <a:buChar char="Ø"/>
            </a:pPr>
            <a:r>
              <a:rPr lang="en-US" sz="2400" dirty="0">
                <a:latin typeface="Arial" panose="020B0604020202020204" pitchFamily="34" charset="0"/>
                <a:cs typeface="Arial" panose="020B0604020202020204" pitchFamily="34" charset="0"/>
              </a:rPr>
              <a:t>Locate the writer’s conclusion</a:t>
            </a:r>
          </a:p>
          <a:p>
            <a:pPr marL="803275" indent="-441325">
              <a:buFont typeface="Wingdings" pitchFamily="2" charset="2"/>
              <a:buChar char="Ø"/>
            </a:pPr>
            <a:r>
              <a:rPr lang="en-US" sz="2400" dirty="0">
                <a:latin typeface="Arial" panose="020B0604020202020204" pitchFamily="34" charset="0"/>
                <a:cs typeface="Arial" panose="020B0604020202020204" pitchFamily="34" charset="0"/>
              </a:rPr>
              <a:t>Write a summary. </a:t>
            </a:r>
            <a:endParaRPr lang="el-GR" dirty="0"/>
          </a:p>
        </p:txBody>
      </p:sp>
      <p:pic>
        <p:nvPicPr>
          <p:cNvPr id="1028" name="Picture 4" descr="Αποτέλεσμα εικόνας για LET'S DO 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53" y="1749973"/>
            <a:ext cx="3957144" cy="34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58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575" y="1370601"/>
            <a:ext cx="9828272" cy="3170099"/>
          </a:xfrm>
          <a:prstGeom prst="rect">
            <a:avLst/>
          </a:prstGeom>
        </p:spPr>
        <p:txBody>
          <a:bodyPr wrap="square">
            <a:spAutoFit/>
          </a:bodyPr>
          <a:lstStyle/>
          <a:p>
            <a:pPr lvl="0" algn="just">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A summary :</a:t>
            </a:r>
          </a:p>
          <a:p>
            <a:pPr marL="342900" indent="-342900" algn="just">
              <a:buFont typeface="Wingdings"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is</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a short retelling of a story, nonfiction text, media, or events, experience etc.  which retains the essential information of the original</a:t>
            </a:r>
          </a:p>
          <a:p>
            <a:pPr marL="342900" indent="-342900" algn="just">
              <a:buFont typeface="Wingdings" pitchFamily="2"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is a fairly brief restatement --- in your own words --- of the contents of a passage</a:t>
            </a:r>
          </a:p>
          <a:p>
            <a:pPr marL="342900" lvl="0" indent="-342900" algn="just">
              <a:buFont typeface="Wingdings" pitchFamily="2"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could be a single paragraph or a multi-paragraph summary.</a:t>
            </a:r>
          </a:p>
          <a:p>
            <a:pPr marL="342900" indent="-342900" algn="just">
              <a:buFont typeface="Wingdings" pitchFamily="2"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itchFamily="2" charset="2"/>
              <a:buChar char="§"/>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itchFamily="2"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939574" y="834441"/>
            <a:ext cx="4266553" cy="523220"/>
          </a:xfrm>
          <a:prstGeom prst="rect">
            <a:avLst/>
          </a:prstGeom>
        </p:spPr>
        <p:txBody>
          <a:bodyPr wrap="none">
            <a:spAutoFit/>
          </a:bodyPr>
          <a:lstStyle/>
          <a:p>
            <a:r>
              <a:rPr lang="en-US" sz="2800" b="1" dirty="0">
                <a:solidFill>
                  <a:srgbClr val="C00000"/>
                </a:solidFill>
                <a:latin typeface="Arial" pitchFamily="34" charset="0"/>
                <a:cs typeface="Arial" pitchFamily="34" charset="0"/>
              </a:rPr>
              <a:t>WHAT IS A SUMMARY?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294" b="6186"/>
          <a:stretch/>
        </p:blipFill>
        <p:spPr bwMode="auto">
          <a:xfrm>
            <a:off x="9175531" y="3639292"/>
            <a:ext cx="2396358" cy="214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80040" y="5655235"/>
            <a:ext cx="7669822" cy="646331"/>
          </a:xfrm>
          <a:prstGeom prst="rect">
            <a:avLst/>
          </a:prstGeom>
        </p:spPr>
        <p:txBody>
          <a:bodyPr wrap="square">
            <a:spAutoFit/>
          </a:bodyPr>
          <a:lstStyle/>
          <a:p>
            <a:pPr marL="342900" lvl="0" indent="-342900" algn="just">
              <a:buFont typeface="Wingdings" panose="05000000000000000000" pitchFamily="2" charset="2"/>
              <a:buChar char="v"/>
            </a:pPr>
            <a:r>
              <a:rPr lang="en-US" i="1" dirty="0">
                <a:solidFill>
                  <a:srgbClr val="0070C0"/>
                </a:solidFill>
                <a:latin typeface="Arial" panose="020B0604020202020204" pitchFamily="34" charset="0"/>
                <a:ea typeface="Times New Roman" panose="02020603050405020304" pitchFamily="18" charset="0"/>
                <a:cs typeface="Arial" panose="020B0604020202020204" pitchFamily="34" charset="0"/>
              </a:rPr>
              <a:t>Note: you simply report back what the writer has said, without making value judgments.</a:t>
            </a:r>
          </a:p>
        </p:txBody>
      </p:sp>
      <p:sp>
        <p:nvSpPr>
          <p:cNvPr id="6" name="Rectangle 5"/>
          <p:cNvSpPr/>
          <p:nvPr/>
        </p:nvSpPr>
        <p:spPr>
          <a:xfrm>
            <a:off x="939575" y="3666339"/>
            <a:ext cx="7810287" cy="1938992"/>
          </a:xfrm>
          <a:prstGeom prst="rect">
            <a:avLst/>
          </a:prstGeom>
        </p:spPr>
        <p:txBody>
          <a:bodyPr wrap="square">
            <a:spAutoFit/>
          </a:bodyPr>
          <a:lstStyle/>
          <a:p>
            <a:pPr>
              <a:lnSpc>
                <a:spcPct val="150000"/>
              </a:lnSpc>
            </a:pPr>
            <a:r>
              <a:rPr lang="en-US" sz="2000" b="1" dirty="0">
                <a:latin typeface="Arial" pitchFamily="34" charset="0"/>
                <a:cs typeface="Arial" pitchFamily="34" charset="0"/>
              </a:rPr>
              <a:t>So, </a:t>
            </a:r>
            <a:r>
              <a:rPr lang="en-US" sz="2000" b="1" dirty="0" err="1">
                <a:latin typeface="Arial" pitchFamily="34" charset="0"/>
                <a:cs typeface="Arial" pitchFamily="34" charset="0"/>
              </a:rPr>
              <a:t>Summarising</a:t>
            </a:r>
            <a:r>
              <a:rPr lang="en-US" sz="2000" b="1" dirty="0">
                <a:latin typeface="Arial" pitchFamily="34" charset="0"/>
                <a:cs typeface="Arial" pitchFamily="34" charset="0"/>
              </a:rPr>
              <a:t> is all about:</a:t>
            </a:r>
          </a:p>
          <a:p>
            <a:pPr>
              <a:lnSpc>
                <a:spcPct val="150000"/>
              </a:lnSpc>
            </a:pPr>
            <a:r>
              <a:rPr lang="en-US" sz="2000" b="1" u="sng" dirty="0">
                <a:solidFill>
                  <a:srgbClr val="C00000"/>
                </a:solidFill>
                <a:latin typeface="Arial" pitchFamily="34" charset="0"/>
                <a:cs typeface="Arial" pitchFamily="34" charset="0"/>
              </a:rPr>
              <a:t>Keeping:</a:t>
            </a:r>
            <a:r>
              <a:rPr lang="en-US" sz="2000" b="1" dirty="0">
                <a:latin typeface="Arial" pitchFamily="34" charset="0"/>
                <a:cs typeface="Arial" pitchFamily="34" charset="0"/>
              </a:rPr>
              <a:t> </a:t>
            </a:r>
            <a:r>
              <a:rPr lang="en-US" sz="2000" dirty="0">
                <a:latin typeface="Arial" pitchFamily="34" charset="0"/>
                <a:cs typeface="Arial" pitchFamily="34" charset="0"/>
              </a:rPr>
              <a:t>Keep only the important information and main ideas.</a:t>
            </a:r>
          </a:p>
          <a:p>
            <a:pPr>
              <a:lnSpc>
                <a:spcPct val="150000"/>
              </a:lnSpc>
            </a:pPr>
            <a:r>
              <a:rPr lang="en-US" sz="2000" b="1" u="sng" dirty="0">
                <a:solidFill>
                  <a:srgbClr val="C00000"/>
                </a:solidFill>
                <a:latin typeface="Arial" pitchFamily="34" charset="0"/>
                <a:cs typeface="Arial" pitchFamily="34" charset="0"/>
              </a:rPr>
              <a:t>Deleting:</a:t>
            </a:r>
            <a:r>
              <a:rPr lang="en-US" sz="2000" dirty="0">
                <a:latin typeface="Arial" pitchFamily="34" charset="0"/>
                <a:cs typeface="Arial" pitchFamily="34" charset="0"/>
              </a:rPr>
              <a:t> Do not include supporting details in your summary.</a:t>
            </a:r>
          </a:p>
          <a:p>
            <a:pPr>
              <a:lnSpc>
                <a:spcPct val="150000"/>
              </a:lnSpc>
            </a:pPr>
            <a:r>
              <a:rPr lang="en-US" sz="2000" b="1" u="sng" dirty="0">
                <a:solidFill>
                  <a:srgbClr val="C00000"/>
                </a:solidFill>
                <a:latin typeface="Arial" pitchFamily="34" charset="0"/>
                <a:cs typeface="Arial" pitchFamily="34" charset="0"/>
              </a:rPr>
              <a:t>Paraphrasing:</a:t>
            </a:r>
            <a:r>
              <a:rPr lang="en-US" sz="2000" dirty="0">
                <a:latin typeface="Arial" pitchFamily="34" charset="0"/>
                <a:cs typeface="Arial" pitchFamily="34" charset="0"/>
              </a:rPr>
              <a:t> Use your own words!!!</a:t>
            </a:r>
          </a:p>
        </p:txBody>
      </p:sp>
      <p:sp>
        <p:nvSpPr>
          <p:cNvPr id="5" name="Date Placeholder 4"/>
          <p:cNvSpPr>
            <a:spLocks noGrp="1"/>
          </p:cNvSpPr>
          <p:nvPr>
            <p:ph type="dt" sz="half" idx="10"/>
          </p:nvPr>
        </p:nvSpPr>
        <p:spPr/>
        <p:txBody>
          <a:bodyPr/>
          <a:lstStyle/>
          <a:p>
            <a:fld id="{168E91F9-E766-4CFE-9AC1-6B18C3D5F697}" type="datetime1">
              <a:rPr lang="en-US" smtClean="0"/>
              <a:t>3/29/2020</a:t>
            </a:fld>
            <a:endParaRPr lang="el-GR"/>
          </a:p>
        </p:txBody>
      </p:sp>
      <p:sp>
        <p:nvSpPr>
          <p:cNvPr id="7" name="Footer Placeholder 6"/>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53778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4" y="561999"/>
            <a:ext cx="8229600" cy="432048"/>
          </a:xfrm>
        </p:spPr>
        <p:txBody>
          <a:bodyPr>
            <a:normAutofit fontScale="90000"/>
          </a:bodyPr>
          <a:lstStyle/>
          <a:p>
            <a:pPr algn="ctr"/>
            <a:br>
              <a:rPr lang="en-US" sz="3100" b="1" dirty="0">
                <a:solidFill>
                  <a:srgbClr val="C00000"/>
                </a:solidFill>
                <a:latin typeface="Arial" panose="020B0604020202020204" pitchFamily="34" charset="0"/>
                <a:cs typeface="Arial" panose="020B0604020202020204" pitchFamily="34" charset="0"/>
              </a:rPr>
            </a:br>
            <a:r>
              <a:rPr lang="en-US" sz="3100" b="1" dirty="0">
                <a:solidFill>
                  <a:srgbClr val="C00000"/>
                </a:solidFill>
                <a:latin typeface="Arial" panose="020B0604020202020204" pitchFamily="34" charset="0"/>
                <a:cs typeface="Arial" panose="020B0604020202020204" pitchFamily="34" charset="0"/>
              </a:rPr>
              <a:t>Learning Languages </a:t>
            </a:r>
            <a:br>
              <a:rPr lang="en-US" dirty="0"/>
            </a:br>
            <a:endParaRPr lang="en-US" dirty="0"/>
          </a:p>
        </p:txBody>
      </p:sp>
      <p:sp>
        <p:nvSpPr>
          <p:cNvPr id="3" name="Content Placeholder 2"/>
          <p:cNvSpPr>
            <a:spLocks noGrp="1"/>
          </p:cNvSpPr>
          <p:nvPr>
            <p:ph idx="1"/>
          </p:nvPr>
        </p:nvSpPr>
        <p:spPr>
          <a:xfrm>
            <a:off x="835571" y="1046039"/>
            <a:ext cx="10326415" cy="5165576"/>
          </a:xfrm>
        </p:spPr>
        <p:txBody>
          <a:bodyPr>
            <a:normAutofit fontScale="25000" lnSpcReduction="20000"/>
          </a:bodyPr>
          <a:lstStyle/>
          <a:p>
            <a:pPr marL="0" indent="0" algn="just">
              <a:lnSpc>
                <a:spcPct val="170000"/>
              </a:lnSpc>
              <a:buNone/>
            </a:pPr>
            <a:r>
              <a:rPr lang="en-US" sz="7200" dirty="0">
                <a:latin typeface="Arial" panose="020B0604020202020204" pitchFamily="34" charset="0"/>
                <a:cs typeface="Arial" panose="020B0604020202020204" pitchFamily="34" charset="0"/>
              </a:rPr>
              <a:t>One of the most important characteristics of successful language learners is their willingness to make mistakes. Young children learn their first language by trying to communicate a message rather than by trying to learn grammar rules. Children are not worried about correctness, they are concerned with the message. The message is more important than the grammar. In the same way, second language learners must try to communicate even when they are not certain of the correct forms or words. By using the language to communicate, their language skills will improve. For example, if someone else cannot understand what the learner is trying to say, then the learner must change the way he or she is using the language. In this way, the learner quickly learns what is correct and what is incorrect. Mistakes become learning opportunities. Therefore, the more learners use the language, the more skilled they become in the language. Successful language learners do not wait until they can speak or write perfectly before they use the language; they use the language in order to improve their speaking and writing.</a:t>
            </a:r>
            <a:endParaRPr lang="en-US" dirty="0"/>
          </a:p>
        </p:txBody>
      </p:sp>
      <p:sp>
        <p:nvSpPr>
          <p:cNvPr id="4" name="Date Placeholder 3"/>
          <p:cNvSpPr>
            <a:spLocks noGrp="1"/>
          </p:cNvSpPr>
          <p:nvPr>
            <p:ph type="dt" sz="half" idx="10"/>
          </p:nvPr>
        </p:nvSpPr>
        <p:spPr/>
        <p:txBody>
          <a:bodyPr/>
          <a:lstStyle/>
          <a:p>
            <a:fld id="{1DD15D43-93F7-438E-BDB3-0273782B3FDC}" type="datetime1">
              <a:rPr lang="en-US" smtClean="0"/>
              <a:t>3/29/2020</a:t>
            </a:fld>
            <a:endParaRPr lang="el-GR"/>
          </a:p>
        </p:txBody>
      </p:sp>
      <p:sp>
        <p:nvSpPr>
          <p:cNvPr id="5" name="Footer Placeholder 4"/>
          <p:cNvSpPr>
            <a:spLocks noGrp="1"/>
          </p:cNvSpPr>
          <p:nvPr>
            <p:ph type="ftr" sz="quarter" idx="11"/>
          </p:nvPr>
        </p:nvSpPr>
        <p:spPr/>
        <p:txBody>
          <a:bodyPr/>
          <a:lstStyle/>
          <a:p>
            <a:r>
              <a:rPr lang="en-US" dirty="0"/>
              <a:t>SUMMARY SKILLS  -  NIKI D. CHRISTODOULIDOU</a:t>
            </a:r>
            <a:endParaRPr lang="el-GR" dirty="0"/>
          </a:p>
        </p:txBody>
      </p:sp>
    </p:spTree>
    <p:extLst>
      <p:ext uri="{BB962C8B-B14F-4D97-AF65-F5344CB8AC3E}">
        <p14:creationId xmlns:p14="http://schemas.microsoft.com/office/powerpoint/2010/main" val="146526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6712"/>
            <a:ext cx="8229600" cy="2116832"/>
          </a:xfrm>
        </p:spPr>
        <p:txBody>
          <a:bodyPr/>
          <a:lstStyle/>
          <a:p>
            <a:pPr marL="0" indent="0">
              <a:buNone/>
            </a:pPr>
            <a:endParaRPr lang="en-US" dirty="0"/>
          </a:p>
          <a:p>
            <a:pPr marL="0" indent="0" algn="ctr">
              <a:buNone/>
            </a:pPr>
            <a:r>
              <a:rPr lang="en-US" sz="2400" b="1" dirty="0">
                <a:solidFill>
                  <a:srgbClr val="0070C0"/>
                </a:solidFill>
                <a:latin typeface="Arial" panose="020B0604020202020204" pitchFamily="34" charset="0"/>
                <a:cs typeface="Arial" panose="020B0604020202020204" pitchFamily="34" charset="0"/>
              </a:rPr>
              <a:t>Congratulations! You are now well prepared to write a well organized summary!</a:t>
            </a:r>
          </a:p>
        </p:txBody>
      </p:sp>
      <p:pic>
        <p:nvPicPr>
          <p:cNvPr id="5" name="Picture 4"/>
          <p:cNvPicPr>
            <a:picLocks noChangeAspect="1"/>
          </p:cNvPicPr>
          <p:nvPr/>
        </p:nvPicPr>
        <p:blipFill>
          <a:blip r:embed="rId2"/>
          <a:stretch>
            <a:fillRect/>
          </a:stretch>
        </p:blipFill>
        <p:spPr>
          <a:xfrm>
            <a:off x="4109864" y="2276872"/>
            <a:ext cx="3972272" cy="3748832"/>
          </a:xfrm>
          <a:prstGeom prst="rect">
            <a:avLst/>
          </a:prstGeom>
        </p:spPr>
      </p:pic>
      <p:sp>
        <p:nvSpPr>
          <p:cNvPr id="2" name="Date Placeholder 1"/>
          <p:cNvSpPr>
            <a:spLocks noGrp="1"/>
          </p:cNvSpPr>
          <p:nvPr>
            <p:ph type="dt" sz="half" idx="10"/>
          </p:nvPr>
        </p:nvSpPr>
        <p:spPr/>
        <p:txBody>
          <a:bodyPr/>
          <a:lstStyle/>
          <a:p>
            <a:fld id="{89B1B18D-E3F2-460C-9C60-96D2D401E4CF}" type="datetime1">
              <a:rPr lang="en-US" smtClean="0"/>
              <a:t>3/29/2020</a:t>
            </a:fld>
            <a:endParaRPr lang="el-GR"/>
          </a:p>
        </p:txBody>
      </p:sp>
      <p:sp>
        <p:nvSpPr>
          <p:cNvPr id="4" name="Footer Placeholder 3"/>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814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103" y="1123193"/>
            <a:ext cx="10656540" cy="4154984"/>
          </a:xfrm>
          <a:prstGeom prst="rect">
            <a:avLst/>
          </a:prstGeom>
        </p:spPr>
        <p:txBody>
          <a:bodyPr wrap="square">
            <a:spAutoFit/>
          </a:bodyPr>
          <a:lstStyle/>
          <a:p>
            <a:pPr>
              <a:spcAft>
                <a:spcPts val="0"/>
              </a:spcAft>
            </a:pPr>
            <a:endParaRPr lang="en-US" sz="1600" i="1" u="sng" dirty="0">
              <a:solidFill>
                <a:srgbClr val="006621"/>
              </a:solidFill>
              <a:latin typeface="Arial" panose="020B0604020202020204" pitchFamily="34" charset="0"/>
              <a:ea typeface="Times New Roman" panose="02020603050405020304" pitchFamily="18" charset="0"/>
              <a:cs typeface="Arial" panose="020B0604020202020204" pitchFamily="34" charset="0"/>
              <a:hlinkClick r:id="rId2"/>
            </a:endParaRPr>
          </a:p>
          <a:p>
            <a:pPr>
              <a:spcAft>
                <a:spcPts val="0"/>
              </a:spcAft>
            </a:pPr>
            <a:endParaRPr lang="en-US" sz="1600" i="1" u="sng" dirty="0">
              <a:solidFill>
                <a:srgbClr val="006621"/>
              </a:solidFill>
              <a:effectLst/>
              <a:latin typeface="Arial" panose="020B0604020202020204" pitchFamily="34" charset="0"/>
              <a:ea typeface="Times New Roman" panose="02020603050405020304" pitchFamily="18" charset="0"/>
              <a:cs typeface="Arial" panose="020B0604020202020204" pitchFamily="34" charset="0"/>
              <a:hlinkClick r:id="rId2"/>
            </a:endParaRPr>
          </a:p>
          <a:p>
            <a:pPr>
              <a:spcAft>
                <a:spcPts val="0"/>
              </a:spcAft>
            </a:pPr>
            <a:endParaRPr lang="en-US" sz="1600" i="1" u="sng" dirty="0">
              <a:solidFill>
                <a:srgbClr val="006621"/>
              </a:solidFill>
              <a:latin typeface="Arial" panose="020B0604020202020204" pitchFamily="34" charset="0"/>
              <a:ea typeface="Times New Roman" panose="02020603050405020304" pitchFamily="18" charset="0"/>
              <a:cs typeface="Arial" panose="020B0604020202020204" pitchFamily="34" charset="0"/>
              <a:hlinkClick r:id="rId2"/>
            </a:endParaRPr>
          </a:p>
          <a:p>
            <a:pPr>
              <a:lnSpc>
                <a:spcPct val="150000"/>
              </a:lnSpc>
              <a:spcAft>
                <a:spcPts val="0"/>
              </a:spcAft>
            </a:pPr>
            <a:r>
              <a:rPr lang="en-US" sz="1400" i="1" u="sng" dirty="0">
                <a:solidFill>
                  <a:srgbClr val="006621"/>
                </a:solidFill>
                <a:effectLst/>
                <a:latin typeface="Arial" panose="020B0604020202020204" pitchFamily="34" charset="0"/>
                <a:ea typeface="Times New Roman" panose="02020603050405020304" pitchFamily="18" charset="0"/>
                <a:cs typeface="Arial" panose="020B0604020202020204" pitchFamily="34" charset="0"/>
                <a:hlinkClick r:id="rId2"/>
              </a:rPr>
              <a:t>http://homepage.smc.edu/reading_lab/writing_a_summary.htm</a:t>
            </a:r>
          </a:p>
          <a:p>
            <a:pPr>
              <a:lnSpc>
                <a:spcPct val="150000"/>
              </a:lnSpc>
              <a:spcAft>
                <a:spcPts val="0"/>
              </a:spcAft>
            </a:pPr>
            <a:r>
              <a:rPr lang="en-US" sz="1400" i="1" u="sng" dirty="0">
                <a:solidFill>
                  <a:srgbClr val="006621"/>
                </a:solidFill>
                <a:effectLst/>
                <a:latin typeface="Arial" panose="020B0604020202020204" pitchFamily="34" charset="0"/>
                <a:ea typeface="Times New Roman" panose="02020603050405020304" pitchFamily="18" charset="0"/>
                <a:cs typeface="Arial" panose="020B0604020202020204" pitchFamily="34" charset="0"/>
                <a:hlinkClick r:id="rId2"/>
              </a:rPr>
              <a:t>http://user.keio.ac.jp/~hjb/How_to_write_a_summary.html</a:t>
            </a:r>
          </a:p>
          <a:p>
            <a:pPr>
              <a:lnSpc>
                <a:spcPct val="150000"/>
              </a:lnSpc>
              <a:spcAft>
                <a:spcPts val="0"/>
              </a:spcAft>
            </a:pPr>
            <a:r>
              <a:rPr lang="en-US" sz="1400" i="1" u="sng" dirty="0">
                <a:solidFill>
                  <a:srgbClr val="006621"/>
                </a:solidFill>
                <a:effectLst/>
                <a:latin typeface="Arial" panose="020B0604020202020204" pitchFamily="34" charset="0"/>
                <a:ea typeface="Times New Roman" panose="02020603050405020304" pitchFamily="18" charset="0"/>
                <a:cs typeface="Arial" panose="020B0604020202020204" pitchFamily="34" charset="0"/>
                <a:hlinkClick r:id="rId2"/>
              </a:rPr>
              <a:t>http://academics.smcvt.edu/cbauer-ramazani/AEP/EN104/summary.htm</a:t>
            </a:r>
          </a:p>
          <a:p>
            <a:pPr>
              <a:lnSpc>
                <a:spcPct val="150000"/>
              </a:lnSpc>
              <a:spcAft>
                <a:spcPts val="0"/>
              </a:spcAft>
            </a:pPr>
            <a:r>
              <a:rPr lang="en-US" sz="1400" i="1" u="sng" dirty="0">
                <a:solidFill>
                  <a:srgbClr val="006621"/>
                </a:solidFill>
                <a:effectLst/>
                <a:latin typeface="Arial" panose="020B0604020202020204" pitchFamily="34" charset="0"/>
                <a:ea typeface="Times New Roman" panose="02020603050405020304" pitchFamily="18" charset="0"/>
                <a:cs typeface="Arial" panose="020B0604020202020204" pitchFamily="34" charset="0"/>
                <a:hlinkClick r:id="rId2"/>
              </a:rPr>
              <a:t>www.curriculum.org/secretariat/files/Jan30TURubric.pdf</a:t>
            </a:r>
            <a:endParaRPr lang="el-GR" sz="1400"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US" sz="1400" i="1" u="sng" dirty="0">
                <a:solidFill>
                  <a:srgbClr val="006621"/>
                </a:solidFill>
                <a:effectLst/>
                <a:latin typeface="Arial" panose="020B0604020202020204" pitchFamily="34" charset="0"/>
                <a:ea typeface="Times New Roman" panose="02020603050405020304" pitchFamily="18" charset="0"/>
                <a:cs typeface="Arial" panose="020B0604020202020204" pitchFamily="34" charset="0"/>
                <a:hlinkClick r:id="rId3"/>
              </a:rPr>
              <a:t>www.fremonths.org/</a:t>
            </a:r>
            <a:r>
              <a:rPr lang="en-US" sz="1400" i="1" u="sng" dirty="0" err="1">
                <a:solidFill>
                  <a:srgbClr val="006621"/>
                </a:solidFill>
                <a:effectLst/>
                <a:latin typeface="Arial" panose="020B0604020202020204" pitchFamily="34" charset="0"/>
                <a:ea typeface="Times New Roman" panose="02020603050405020304" pitchFamily="18" charset="0"/>
                <a:cs typeface="Arial" panose="020B0604020202020204" pitchFamily="34" charset="0"/>
                <a:hlinkClick r:id="rId3"/>
              </a:rPr>
              <a:t>ourpages</a:t>
            </a:r>
            <a:r>
              <a:rPr lang="en-US" sz="1400" i="1" u="sng" dirty="0">
                <a:solidFill>
                  <a:srgbClr val="006621"/>
                </a:solidFill>
                <a:effectLst/>
                <a:latin typeface="Arial" panose="020B0604020202020204" pitchFamily="34" charset="0"/>
                <a:ea typeface="Times New Roman" panose="02020603050405020304" pitchFamily="18" charset="0"/>
                <a:cs typeface="Arial" panose="020B0604020202020204" pitchFamily="34" charset="0"/>
                <a:hlinkClick r:id="rId3"/>
              </a:rPr>
              <a:t>/auto/2006/8/20/.../Summary%20Rubric.doc</a:t>
            </a:r>
            <a:endParaRPr lang="en-US" sz="1400" i="1" u="sng" dirty="0">
              <a:solidFill>
                <a:srgbClr val="00662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Burke, Jim. </a:t>
            </a:r>
            <a:r>
              <a:rPr lang="en-US" sz="1400" i="1" dirty="0">
                <a:effectLst/>
                <a:latin typeface="Arial" panose="020B0604020202020204" pitchFamily="34" charset="0"/>
                <a:ea typeface="Times New Roman" panose="02020603050405020304" pitchFamily="18" charset="0"/>
                <a:cs typeface="Arial" panose="020B0604020202020204" pitchFamily="34" charset="0"/>
              </a:rPr>
              <a:t>Tools for Thoughts. </a:t>
            </a:r>
            <a:r>
              <a:rPr lang="en-US" sz="1400" dirty="0">
                <a:effectLst/>
                <a:latin typeface="Arial" panose="020B0604020202020204" pitchFamily="34" charset="0"/>
                <a:ea typeface="Times New Roman" panose="02020603050405020304" pitchFamily="18" charset="0"/>
                <a:cs typeface="Arial" panose="020B0604020202020204" pitchFamily="34" charset="0"/>
              </a:rPr>
              <a:t>Portsmouth, NH: Boynton/Cook Publishers,</a:t>
            </a:r>
            <a:r>
              <a:rPr lang="en-US" sz="1400" i="1"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a:effectLst/>
                <a:latin typeface="Arial" panose="020B0604020202020204" pitchFamily="34" charset="0"/>
                <a:ea typeface="Times New Roman" panose="02020603050405020304" pitchFamily="18" charset="0"/>
                <a:cs typeface="Arial" panose="020B0604020202020204" pitchFamily="34" charset="0"/>
              </a:rPr>
              <a:t>2002. </a:t>
            </a:r>
          </a:p>
          <a:p>
            <a:pPr>
              <a:lnSpc>
                <a:spcPct val="150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Crain, Hilary, et. al.</a:t>
            </a:r>
            <a:r>
              <a:rPr lang="en-US" sz="1400" i="1" dirty="0">
                <a:effectLst/>
                <a:latin typeface="Arial" panose="020B0604020202020204" pitchFamily="34" charset="0"/>
                <a:ea typeface="Times New Roman" panose="02020603050405020304" pitchFamily="18" charset="0"/>
                <a:cs typeface="Arial" panose="020B0604020202020204" pitchFamily="34" charset="0"/>
              </a:rPr>
              <a:t> The Write Path: Teacher Guide for English Language Arts, Middle Level through High School. </a:t>
            </a:r>
            <a:r>
              <a:rPr lang="en-US" sz="1400" dirty="0">
                <a:effectLst/>
                <a:latin typeface="Arial" panose="020B0604020202020204" pitchFamily="34" charset="0"/>
                <a:ea typeface="Times New Roman" panose="02020603050405020304" pitchFamily="18" charset="0"/>
                <a:cs typeface="Arial" panose="020B0604020202020204" pitchFamily="34" charset="0"/>
              </a:rPr>
              <a:t>AVID Press, 2002.</a:t>
            </a:r>
          </a:p>
          <a:p>
            <a:pPr>
              <a:lnSpc>
                <a:spcPct val="150000"/>
              </a:lnSpc>
              <a:spcAft>
                <a:spcPts val="0"/>
              </a:spcAft>
            </a:pPr>
            <a:r>
              <a:rPr lang="en-US" sz="1400" dirty="0" err="1">
                <a:effectLst/>
                <a:latin typeface="Arial" panose="020B0604020202020204" pitchFamily="34" charset="0"/>
                <a:ea typeface="Times New Roman" panose="02020603050405020304" pitchFamily="18" charset="0"/>
                <a:cs typeface="Arial" panose="020B0604020202020204" pitchFamily="34" charset="0"/>
              </a:rPr>
              <a:t>Wormeli</a:t>
            </a:r>
            <a:r>
              <a:rPr lang="en-US" sz="1400" dirty="0">
                <a:effectLst/>
                <a:latin typeface="Arial" panose="020B0604020202020204" pitchFamily="34" charset="0"/>
                <a:ea typeface="Times New Roman" panose="02020603050405020304" pitchFamily="18" charset="0"/>
                <a:cs typeface="Arial" panose="020B0604020202020204" pitchFamily="34" charset="0"/>
              </a:rPr>
              <a:t>, Rick. </a:t>
            </a:r>
            <a:r>
              <a:rPr lang="en-US" sz="1400" i="1" dirty="0">
                <a:effectLst/>
                <a:latin typeface="Arial" panose="020B0604020202020204" pitchFamily="34" charset="0"/>
                <a:ea typeface="Times New Roman" panose="02020603050405020304" pitchFamily="18" charset="0"/>
                <a:cs typeface="Arial" panose="020B0604020202020204" pitchFamily="34" charset="0"/>
              </a:rPr>
              <a:t>Summarizing in any Subject: 50 Techniques to Improve Student Learning. </a:t>
            </a:r>
            <a:r>
              <a:rPr lang="en-US" sz="1400" dirty="0">
                <a:effectLst/>
                <a:latin typeface="Arial" panose="020B0604020202020204" pitchFamily="34" charset="0"/>
                <a:ea typeface="Times New Roman" panose="02020603050405020304" pitchFamily="18" charset="0"/>
                <a:cs typeface="Arial" panose="020B0604020202020204" pitchFamily="34" charset="0"/>
              </a:rPr>
              <a:t>Alexandria, Virginia: ASCD, 2005.</a:t>
            </a:r>
          </a:p>
          <a:p>
            <a:pPr>
              <a:lnSpc>
                <a:spcPct val="150000"/>
              </a:lnSpc>
              <a:spcAft>
                <a:spcPts val="0"/>
              </a:spcAft>
            </a:pPr>
            <a:endParaRPr lang="el-GR" sz="1600" i="1"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b="1" dirty="0">
                <a:effectLst/>
                <a:latin typeface="Arial" panose="020B0604020202020204" pitchFamily="34" charset="0"/>
                <a:ea typeface="Times New Roman" panose="02020603050405020304" pitchFamily="18" charset="0"/>
              </a:rPr>
              <a:t> </a:t>
            </a:r>
            <a:endParaRPr lang="el-GR" sz="2400"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5077452" y="892360"/>
            <a:ext cx="232756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SOURCES</a:t>
            </a:r>
            <a:endParaRPr lang="el-GR" sz="2400" b="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6204A1A1-97D4-4990-8677-91045FA21728}"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dirty="0"/>
          </a:p>
        </p:txBody>
      </p:sp>
    </p:spTree>
    <p:extLst>
      <p:ext uri="{BB962C8B-B14F-4D97-AF65-F5344CB8AC3E}">
        <p14:creationId xmlns:p14="http://schemas.microsoft.com/office/powerpoint/2010/main" val="344339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023" y="704874"/>
            <a:ext cx="4298484" cy="523220"/>
          </a:xfrm>
          <a:prstGeom prst="rect">
            <a:avLst/>
          </a:prstGeom>
        </p:spPr>
        <p:txBody>
          <a:bodyPr wrap="none">
            <a:spAutoFit/>
          </a:bodyPr>
          <a:lstStyle/>
          <a:p>
            <a:pPr algn="just">
              <a:spcAft>
                <a:spcPts val="0"/>
              </a:spcAft>
            </a:pP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WHY IS IT IMPORTANT?</a:t>
            </a:r>
          </a:p>
        </p:txBody>
      </p:sp>
      <p:sp>
        <p:nvSpPr>
          <p:cNvPr id="4" name="Rectangle 3"/>
          <p:cNvSpPr/>
          <p:nvPr/>
        </p:nvSpPr>
        <p:spPr>
          <a:xfrm>
            <a:off x="858023" y="1228094"/>
            <a:ext cx="10462924" cy="2246769"/>
          </a:xfrm>
          <a:prstGeom prst="rect">
            <a:avLst/>
          </a:prstGeom>
        </p:spPr>
        <p:txBody>
          <a:bodyPr wrap="square">
            <a:spAutoFit/>
          </a:bodyPr>
          <a:lstStyle/>
          <a:p>
            <a:pPr marL="342900" indent="-342900" algn="just">
              <a:buFont typeface="Wingdings" pitchFamily="2" charset="2"/>
              <a:buChar char="Ø"/>
            </a:pPr>
            <a:r>
              <a:rPr lang="en-US" sz="2000" dirty="0">
                <a:latin typeface="Arial" pitchFamily="34" charset="0"/>
                <a:cs typeface="Arial" pitchFamily="34" charset="0"/>
              </a:rPr>
              <a:t>You </a:t>
            </a:r>
            <a:r>
              <a:rPr lang="en-US" sz="2000" dirty="0" err="1">
                <a:latin typeface="Arial" pitchFamily="34" charset="0"/>
                <a:cs typeface="Arial" pitchFamily="34" charset="0"/>
              </a:rPr>
              <a:t>summarise</a:t>
            </a:r>
            <a:r>
              <a:rPr lang="en-US" sz="2000" dirty="0">
                <a:latin typeface="Arial" pitchFamily="34" charset="0"/>
                <a:cs typeface="Arial" pitchFamily="34" charset="0"/>
              </a:rPr>
              <a:t> every time you tell friends about an experience, a book you read,  </a:t>
            </a:r>
          </a:p>
          <a:p>
            <a:pPr algn="just"/>
            <a:r>
              <a:rPr lang="en-US" sz="2000" dirty="0">
                <a:latin typeface="Arial" pitchFamily="34" charset="0"/>
                <a:cs typeface="Arial" pitchFamily="34" charset="0"/>
              </a:rPr>
              <a:t>     a story you heard or a movie you saw. </a:t>
            </a:r>
          </a:p>
          <a:p>
            <a:pPr algn="just"/>
            <a:endParaRPr lang="en-US" sz="2000" dirty="0">
              <a:solidFill>
                <a:srgbClr val="0070C0"/>
              </a:solidFill>
              <a:latin typeface="Arial" pitchFamily="34" charset="0"/>
              <a:cs typeface="Arial" pitchFamily="34" charset="0"/>
            </a:endParaRPr>
          </a:p>
          <a:p>
            <a:pPr marL="342900" indent="98425" algn="just">
              <a:buFont typeface="Wingdings" pitchFamily="2" charset="2"/>
              <a:buChar char="q"/>
            </a:pPr>
            <a:r>
              <a:rPr lang="en-US" sz="2000" dirty="0">
                <a:solidFill>
                  <a:srgbClr val="0070C0"/>
                </a:solidFill>
                <a:latin typeface="Arial" pitchFamily="34" charset="0"/>
                <a:cs typeface="Arial" pitchFamily="34" charset="0"/>
              </a:rPr>
              <a:t>   You can't tell everything, so you tell what's most important: </a:t>
            </a:r>
          </a:p>
          <a:p>
            <a:pPr marL="342900" indent="98425" algn="just"/>
            <a:r>
              <a:rPr lang="en-US" sz="2000" dirty="0">
                <a:solidFill>
                  <a:srgbClr val="0070C0"/>
                </a:solidFill>
                <a:latin typeface="Arial" pitchFamily="34" charset="0"/>
                <a:cs typeface="Arial" pitchFamily="34" charset="0"/>
              </a:rPr>
              <a:t>     the main idea(s) and a few details. </a:t>
            </a:r>
          </a:p>
          <a:p>
            <a:pPr marL="342900" indent="98425" algn="just">
              <a:buFont typeface="Wingdings" pitchFamily="2" charset="2"/>
              <a:buChar char="q"/>
            </a:pPr>
            <a:r>
              <a:rPr lang="en-US" sz="2000" dirty="0">
                <a:solidFill>
                  <a:srgbClr val="0070C0"/>
                </a:solidFill>
                <a:latin typeface="Arial" pitchFamily="34" charset="0"/>
                <a:cs typeface="Arial" pitchFamily="34" charset="0"/>
              </a:rPr>
              <a:t>   The length of your summary depends on the length of the text you are </a:t>
            </a:r>
            <a:r>
              <a:rPr lang="en-US" sz="2000" dirty="0" err="1">
                <a:solidFill>
                  <a:srgbClr val="0070C0"/>
                </a:solidFill>
                <a:latin typeface="Arial" pitchFamily="34" charset="0"/>
                <a:cs typeface="Arial" pitchFamily="34" charset="0"/>
              </a:rPr>
              <a:t>summarising</a:t>
            </a:r>
            <a:r>
              <a:rPr lang="en-US" sz="2000" dirty="0">
                <a:solidFill>
                  <a:srgbClr val="0070C0"/>
                </a:solidFill>
                <a:latin typeface="Arial" pitchFamily="34" charset="0"/>
                <a:cs typeface="Arial" pitchFamily="34" charset="0"/>
              </a:rPr>
              <a:t>.    </a:t>
            </a:r>
          </a:p>
          <a:p>
            <a:pPr marL="342900" algn="just"/>
            <a:r>
              <a:rPr lang="en-US" sz="2000" dirty="0">
                <a:solidFill>
                  <a:srgbClr val="0070C0"/>
                </a:solidFill>
                <a:latin typeface="Arial" pitchFamily="34" charset="0"/>
                <a:cs typeface="Arial" pitchFamily="34" charset="0"/>
              </a:rPr>
              <a:t>     (approximately 1/3 of the original text)  </a:t>
            </a:r>
          </a:p>
        </p:txBody>
      </p:sp>
      <p:sp>
        <p:nvSpPr>
          <p:cNvPr id="5" name="Rectangle 4"/>
          <p:cNvSpPr/>
          <p:nvPr/>
        </p:nvSpPr>
        <p:spPr>
          <a:xfrm>
            <a:off x="746359" y="3988677"/>
            <a:ext cx="10462924" cy="1938992"/>
          </a:xfrm>
          <a:prstGeom prst="rect">
            <a:avLst/>
          </a:prstGeom>
        </p:spPr>
        <p:txBody>
          <a:bodyPr wrap="square">
            <a:spAutoFit/>
          </a:bodyPr>
          <a:lstStyle/>
          <a:p>
            <a:pPr marL="342900" indent="-342900" algn="just">
              <a:buFont typeface="Wingdings" pitchFamily="2" charset="2"/>
              <a:buChar char="Ø"/>
            </a:pPr>
            <a:r>
              <a:rPr lang="en-US" sz="2000" dirty="0">
                <a:latin typeface="Arial" pitchFamily="34" charset="0"/>
                <a:cs typeface="Arial" pitchFamily="34" charset="0"/>
              </a:rPr>
              <a:t>…helps you learn to determine essential ideas and consolidate important details    </a:t>
            </a:r>
          </a:p>
          <a:p>
            <a:pPr algn="just"/>
            <a:r>
              <a:rPr lang="en-US" sz="2000" dirty="0">
                <a:latin typeface="Arial" pitchFamily="34" charset="0"/>
                <a:cs typeface="Arial" pitchFamily="34" charset="0"/>
              </a:rPr>
              <a:t>         that support them.</a:t>
            </a:r>
          </a:p>
          <a:p>
            <a:pPr marL="342900" indent="-342900" algn="just">
              <a:buFont typeface="Wingdings" pitchFamily="2" charset="2"/>
              <a:buChar char="Ø"/>
            </a:pPr>
            <a:r>
              <a:rPr lang="en-US" sz="2000" dirty="0">
                <a:latin typeface="Arial" pitchFamily="34" charset="0"/>
                <a:cs typeface="Arial" pitchFamily="34" charset="0"/>
              </a:rPr>
              <a:t>…enables you to focus on key words and phrases of an assigned text that are </a:t>
            </a:r>
          </a:p>
          <a:p>
            <a:pPr algn="just"/>
            <a:r>
              <a:rPr lang="en-US" sz="2000" dirty="0">
                <a:latin typeface="Arial" pitchFamily="34" charset="0"/>
                <a:cs typeface="Arial" pitchFamily="34" charset="0"/>
              </a:rPr>
              <a:t>         worth noting and remembering.</a:t>
            </a:r>
          </a:p>
          <a:p>
            <a:pPr marL="342900" indent="-342900" algn="just">
              <a:buFont typeface="Wingdings" pitchFamily="2" charset="2"/>
              <a:buChar char="Ø"/>
            </a:pPr>
            <a:r>
              <a:rPr lang="en-US" sz="2000" dirty="0">
                <a:latin typeface="Arial" pitchFamily="34" charset="0"/>
                <a:cs typeface="Arial" pitchFamily="34" charset="0"/>
              </a:rPr>
              <a:t>…teaches you how to take a large selection of text and reduce it to the main points </a:t>
            </a:r>
          </a:p>
          <a:p>
            <a:pPr algn="just"/>
            <a:r>
              <a:rPr lang="en-US" sz="2000" dirty="0">
                <a:latin typeface="Arial" pitchFamily="34" charset="0"/>
                <a:cs typeface="Arial" pitchFamily="34" charset="0"/>
              </a:rPr>
              <a:t>         for more concise understanding.</a:t>
            </a:r>
          </a:p>
        </p:txBody>
      </p:sp>
      <p:sp>
        <p:nvSpPr>
          <p:cNvPr id="6" name="Rectangle 5"/>
          <p:cNvSpPr/>
          <p:nvPr/>
        </p:nvSpPr>
        <p:spPr>
          <a:xfrm>
            <a:off x="858022" y="3465457"/>
            <a:ext cx="4075155" cy="523220"/>
          </a:xfrm>
          <a:prstGeom prst="rect">
            <a:avLst/>
          </a:prstGeom>
        </p:spPr>
        <p:txBody>
          <a:bodyPr wrap="none">
            <a:spAutoFit/>
          </a:bodyPr>
          <a:lstStyle/>
          <a:p>
            <a:pPr algn="just">
              <a:spcAft>
                <a:spcPts val="0"/>
              </a:spcAft>
            </a:pP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AND FOR STUDENTS?</a:t>
            </a:r>
          </a:p>
        </p:txBody>
      </p:sp>
      <p:pic>
        <p:nvPicPr>
          <p:cNvPr id="2050" name="Picture 2" descr="Αποτέλεσμα εικόνας για why import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864" y="1608083"/>
            <a:ext cx="2102650" cy="123601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7BEEB0D8-7624-4E2F-B756-EA7E8DA19860}" type="datetime1">
              <a:rPr lang="en-US" smtClean="0"/>
              <a:t>3/29/2020</a:t>
            </a:fld>
            <a:endParaRPr lang="el-GR"/>
          </a:p>
        </p:txBody>
      </p:sp>
      <p:sp>
        <p:nvSpPr>
          <p:cNvPr id="7" name="Footer Placeholder 6"/>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33441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1000"/>
                                        <p:tgtEl>
                                          <p:spTgt spid="5">
                                            <p:txEl>
                                              <p:pRg st="0" end="0"/>
                                            </p:txEl>
                                          </p:spTgt>
                                        </p:tgtEl>
                                      </p:cBhvr>
                                    </p:animEffect>
                                    <p:anim calcmode="lin" valueType="num">
                                      <p:cBhvr>
                                        <p:cTn id="6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xEl>
                                              <p:pRg st="1" end="1"/>
                                            </p:txEl>
                                          </p:spTgt>
                                        </p:tgtEl>
                                        <p:attrNameLst>
                                          <p:attrName>style.visibility</p:attrName>
                                        </p:attrNameLst>
                                      </p:cBhvr>
                                      <p:to>
                                        <p:strVal val="visible"/>
                                      </p:to>
                                    </p:set>
                                    <p:animEffect transition="in" filter="fade">
                                      <p:cBhvr>
                                        <p:cTn id="64" dur="1000"/>
                                        <p:tgtEl>
                                          <p:spTgt spid="5">
                                            <p:txEl>
                                              <p:pRg st="1" end="1"/>
                                            </p:txEl>
                                          </p:spTgt>
                                        </p:tgtEl>
                                      </p:cBhvr>
                                    </p:animEffect>
                                    <p:anim calcmode="lin" valueType="num">
                                      <p:cBhvr>
                                        <p:cTn id="6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fade">
                                      <p:cBhvr>
                                        <p:cTn id="71" dur="1000"/>
                                        <p:tgtEl>
                                          <p:spTgt spid="5">
                                            <p:txEl>
                                              <p:pRg st="2" end="2"/>
                                            </p:txEl>
                                          </p:spTgt>
                                        </p:tgtEl>
                                      </p:cBhvr>
                                    </p:animEffect>
                                    <p:anim calcmode="lin" valueType="num">
                                      <p:cBhvr>
                                        <p:cTn id="7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
                                            <p:txEl>
                                              <p:pRg st="3" end="3"/>
                                            </p:txEl>
                                          </p:spTgt>
                                        </p:tgtEl>
                                        <p:attrNameLst>
                                          <p:attrName>style.visibility</p:attrName>
                                        </p:attrNameLst>
                                      </p:cBhvr>
                                      <p:to>
                                        <p:strVal val="visible"/>
                                      </p:to>
                                    </p:set>
                                    <p:animEffect transition="in" filter="fade">
                                      <p:cBhvr>
                                        <p:cTn id="76" dur="1000"/>
                                        <p:tgtEl>
                                          <p:spTgt spid="5">
                                            <p:txEl>
                                              <p:pRg st="3" end="3"/>
                                            </p:txEl>
                                          </p:spTgt>
                                        </p:tgtEl>
                                      </p:cBhvr>
                                    </p:animEffect>
                                    <p:anim calcmode="lin" valueType="num">
                                      <p:cBhvr>
                                        <p:cTn id="7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
                                            <p:txEl>
                                              <p:pRg st="4" end="4"/>
                                            </p:txEl>
                                          </p:spTgt>
                                        </p:tgtEl>
                                        <p:attrNameLst>
                                          <p:attrName>style.visibility</p:attrName>
                                        </p:attrNameLst>
                                      </p:cBhvr>
                                      <p:to>
                                        <p:strVal val="visible"/>
                                      </p:to>
                                    </p:set>
                                    <p:animEffect transition="in" filter="fade">
                                      <p:cBhvr>
                                        <p:cTn id="83" dur="1000"/>
                                        <p:tgtEl>
                                          <p:spTgt spid="5">
                                            <p:txEl>
                                              <p:pRg st="4" end="4"/>
                                            </p:txEl>
                                          </p:spTgt>
                                        </p:tgtEl>
                                      </p:cBhvr>
                                    </p:animEffect>
                                    <p:anim calcmode="lin" valueType="num">
                                      <p:cBhvr>
                                        <p:cTn id="8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5">
                                            <p:txEl>
                                              <p:pRg st="5" end="5"/>
                                            </p:txEl>
                                          </p:spTgt>
                                        </p:tgtEl>
                                        <p:attrNameLst>
                                          <p:attrName>style.visibility</p:attrName>
                                        </p:attrNameLst>
                                      </p:cBhvr>
                                      <p:to>
                                        <p:strVal val="visible"/>
                                      </p:to>
                                    </p:set>
                                    <p:animEffect transition="in" filter="fade">
                                      <p:cBhvr>
                                        <p:cTn id="88" dur="1000"/>
                                        <p:tgtEl>
                                          <p:spTgt spid="5">
                                            <p:txEl>
                                              <p:pRg st="5" end="5"/>
                                            </p:txEl>
                                          </p:spTgt>
                                        </p:tgtEl>
                                      </p:cBhvr>
                                    </p:animEffect>
                                    <p:anim calcmode="lin" valueType="num">
                                      <p:cBhvr>
                                        <p:cTn id="8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694" y="749022"/>
            <a:ext cx="10089931" cy="5170646"/>
          </a:xfrm>
          <a:prstGeom prst="rect">
            <a:avLst/>
          </a:prstGeom>
        </p:spPr>
        <p:txBody>
          <a:bodyPr wrap="square">
            <a:spAutoFit/>
          </a:bodyPr>
          <a:lstStyle/>
          <a:p>
            <a:pPr algn="just"/>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HOW TO GO ABOUT…</a:t>
            </a:r>
          </a:p>
          <a:p>
            <a:pPr algn="just"/>
            <a:r>
              <a:rPr lang="en-US" b="1" dirty="0">
                <a:effectLst/>
                <a:latin typeface="Arial" panose="020B0604020202020204" pitchFamily="34" charset="0"/>
                <a:ea typeface="Times New Roman" panose="02020603050405020304" pitchFamily="18" charset="0"/>
              </a:rPr>
              <a:t> </a:t>
            </a:r>
            <a:endParaRPr lang="el-GR" sz="20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itchFamily="2" charset="2"/>
              <a:buChar char="Ø"/>
            </a:pPr>
            <a:r>
              <a:rPr lang="en-US" sz="2000" dirty="0">
                <a:effectLst/>
                <a:latin typeface="Arial" panose="020B0604020202020204" pitchFamily="34" charset="0"/>
                <a:ea typeface="Times New Roman" panose="02020603050405020304" pitchFamily="18" charset="0"/>
                <a:cs typeface="Arial" panose="020B0604020202020204" pitchFamily="34" charset="0"/>
              </a:rPr>
              <a:t>State the </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main idea(s) </a:t>
            </a:r>
            <a:r>
              <a:rPr lang="en-US" sz="2000" dirty="0">
                <a:effectLst/>
                <a:latin typeface="Arial" panose="020B0604020202020204" pitchFamily="34" charset="0"/>
                <a:ea typeface="Times New Roman" panose="02020603050405020304" pitchFamily="18" charset="0"/>
                <a:cs typeface="Arial" panose="020B0604020202020204" pitchFamily="34" charset="0"/>
              </a:rPr>
              <a:t>of the article or text</a:t>
            </a:r>
            <a:r>
              <a:rPr lang="en-US" sz="2000" dirty="0">
                <a:latin typeface="Arial" panose="020B0604020202020204" pitchFamily="34" charset="0"/>
                <a:ea typeface="Times New Roman" panose="02020603050405020304" pitchFamily="18" charset="0"/>
                <a:cs typeface="Arial" panose="020B0604020202020204" pitchFamily="34" charset="0"/>
              </a:rPr>
              <a:t> - the key concept.</a:t>
            </a:r>
          </a:p>
          <a:p>
            <a:pPr lvl="0" algn="just">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Why? </a:t>
            </a:r>
          </a:p>
          <a:p>
            <a:pPr marL="342900" lvl="0" indent="19050" algn="just">
              <a:spcAft>
                <a:spcPts val="0"/>
              </a:spcAft>
              <a:buFont typeface="Wingdings"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Establish(</a:t>
            </a:r>
            <a:r>
              <a:rPr lang="en-US" sz="2000" dirty="0" err="1">
                <a:latin typeface="Arial" panose="020B0604020202020204" pitchFamily="34" charset="0"/>
                <a:ea typeface="Times New Roman" panose="02020603050405020304" pitchFamily="18" charset="0"/>
                <a:cs typeface="Arial" panose="020B0604020202020204" pitchFamily="34" charset="0"/>
              </a:rPr>
              <a:t>es</a:t>
            </a:r>
            <a:r>
              <a:rPr lang="en-US" sz="2000" dirty="0">
                <a:latin typeface="Arial" panose="020B0604020202020204" pitchFamily="34" charset="0"/>
                <a:ea typeface="Times New Roman" panose="02020603050405020304" pitchFamily="18" charset="0"/>
                <a:cs typeface="Arial" panose="020B0604020202020204" pitchFamily="34" charset="0"/>
              </a:rPr>
              <a:t>) the topic</a:t>
            </a:r>
          </a:p>
          <a:p>
            <a:pPr marL="342900" lvl="0" indent="19050" algn="just">
              <a:spcAft>
                <a:spcPts val="0"/>
              </a:spcAft>
              <a:buFont typeface="Wingdings"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Establish(</a:t>
            </a:r>
            <a:r>
              <a:rPr lang="en-US" sz="2000" dirty="0" err="1">
                <a:latin typeface="Arial" panose="020B0604020202020204" pitchFamily="34" charset="0"/>
                <a:ea typeface="Times New Roman" panose="02020603050405020304" pitchFamily="18" charset="0"/>
                <a:cs typeface="Arial" panose="020B0604020202020204" pitchFamily="34" charset="0"/>
              </a:rPr>
              <a:t>es</a:t>
            </a:r>
            <a:r>
              <a:rPr lang="en-US" sz="2000" dirty="0">
                <a:latin typeface="Arial" panose="020B0604020202020204" pitchFamily="34" charset="0"/>
                <a:ea typeface="Times New Roman" panose="02020603050405020304" pitchFamily="18" charset="0"/>
                <a:cs typeface="Arial" panose="020B0604020202020204" pitchFamily="34" charset="0"/>
              </a:rPr>
              <a:t>) the author's point of view</a:t>
            </a:r>
          </a:p>
          <a:p>
            <a:pPr marL="342900" lvl="0" indent="19050" algn="just">
              <a:spcAft>
                <a:spcPts val="0"/>
              </a:spcAft>
              <a:buFont typeface="Wingdings" pitchFamily="2"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Drive(s) the text – determine(s) what it contains and why.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itchFamily="2" charset="2"/>
              <a:buChar char="Ø"/>
            </a:pP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itchFamily="2" charset="2"/>
              <a:buChar char="Ø"/>
            </a:pPr>
            <a:r>
              <a:rPr lang="en-US" sz="2000" dirty="0">
                <a:effectLst/>
                <a:latin typeface="Arial" panose="020B0604020202020204" pitchFamily="34" charset="0"/>
                <a:ea typeface="Times New Roman" panose="02020603050405020304" pitchFamily="18" charset="0"/>
                <a:cs typeface="Arial" panose="020B0604020202020204" pitchFamily="34" charset="0"/>
              </a:rPr>
              <a:t>Identify the most </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important details </a:t>
            </a:r>
            <a:r>
              <a:rPr lang="en-US" sz="2000" dirty="0">
                <a:effectLst/>
                <a:latin typeface="Arial" panose="020B0604020202020204" pitchFamily="34" charset="0"/>
                <a:ea typeface="Times New Roman" panose="02020603050405020304" pitchFamily="18" charset="0"/>
                <a:cs typeface="Arial" panose="020B0604020202020204" pitchFamily="34" charset="0"/>
              </a:rPr>
              <a:t>that support the main ideas - </a:t>
            </a:r>
            <a:r>
              <a:rPr lang="en-US" sz="2000" dirty="0">
                <a:latin typeface="Arial" panose="020B0604020202020204" pitchFamily="34" charset="0"/>
                <a:ea typeface="Times New Roman" panose="02020603050405020304" pitchFamily="18" charset="0"/>
                <a:cs typeface="Arial" panose="020B0604020202020204" pitchFamily="34" charset="0"/>
              </a:rPr>
              <a:t>what the author wants us to understand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itchFamily="2" charset="2"/>
              <a:buChar char="Ø"/>
            </a:pP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itchFamily="2" charset="2"/>
              <a:buChar char="Ø"/>
            </a:pPr>
            <a:r>
              <a:rPr lang="en-US" sz="2000" dirty="0">
                <a:effectLst/>
                <a:latin typeface="Arial" panose="020B0604020202020204" pitchFamily="34" charset="0"/>
                <a:ea typeface="Times New Roman" panose="02020603050405020304" pitchFamily="18" charset="0"/>
                <a:cs typeface="Arial" panose="020B0604020202020204" pitchFamily="34" charset="0"/>
              </a:rPr>
              <a:t>Write your summary </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 your own words</a:t>
            </a:r>
            <a:r>
              <a:rPr lang="en-US" sz="2000" dirty="0">
                <a:effectLst/>
                <a:latin typeface="Arial" panose="020B0604020202020204" pitchFamily="34" charset="0"/>
                <a:ea typeface="Times New Roman" panose="02020603050405020304" pitchFamily="18" charset="0"/>
                <a:cs typeface="Arial" panose="020B0604020202020204" pitchFamily="34" charset="0"/>
              </a:rPr>
              <a:t>, except for quotations.</a:t>
            </a:r>
          </a:p>
          <a:p>
            <a:pPr marL="342900" lvl="0" indent="-342900" algn="just">
              <a:spcAft>
                <a:spcPts val="0"/>
              </a:spcAft>
              <a:buFont typeface="Wingdings" pitchFamily="2" charset="2"/>
              <a:buChar char="Ø"/>
            </a:pP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itchFamily="2" charset="2"/>
              <a:buChar char="Ø"/>
            </a:pP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Express the underlying meaning </a:t>
            </a:r>
            <a:r>
              <a:rPr lang="en-US" sz="2000" dirty="0">
                <a:effectLst/>
                <a:latin typeface="Arial" panose="020B0604020202020204" pitchFamily="34" charset="0"/>
                <a:ea typeface="Times New Roman" panose="02020603050405020304" pitchFamily="18" charset="0"/>
                <a:cs typeface="Arial" panose="020B0604020202020204" pitchFamily="34" charset="0"/>
              </a:rPr>
              <a:t>of the article, not just the superficial details</a:t>
            </a:r>
            <a:r>
              <a:rPr lang="en-US" sz="2000" dirty="0">
                <a:latin typeface="Arial" panose="020B0604020202020204" pitchFamily="34" charset="0"/>
                <a:ea typeface="Times New Roman" panose="02020603050405020304" pitchFamily="18" charset="0"/>
                <a:cs typeface="Arial" panose="020B0604020202020204" pitchFamily="34" charset="0"/>
              </a:rPr>
              <a:t> - the “life lesson” we should take away from the text. </a:t>
            </a: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 </a:t>
            </a:r>
            <a:endParaRPr lang="el-GR"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rot="1176892">
            <a:off x="8901773" y="1302796"/>
            <a:ext cx="1997166" cy="1674647"/>
          </a:xfrm>
          <a:prstGeom prst="rect">
            <a:avLst/>
          </a:prstGeom>
        </p:spPr>
      </p:pic>
      <p:sp>
        <p:nvSpPr>
          <p:cNvPr id="3" name="Date Placeholder 2"/>
          <p:cNvSpPr>
            <a:spLocks noGrp="1"/>
          </p:cNvSpPr>
          <p:nvPr>
            <p:ph type="dt" sz="half" idx="10"/>
          </p:nvPr>
        </p:nvSpPr>
        <p:spPr/>
        <p:txBody>
          <a:bodyPr/>
          <a:lstStyle/>
          <a:p>
            <a:fld id="{8B9EDA5E-FC70-4A45-AB56-7D020890BBC8}"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15620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1000"/>
                                        <p:tgtEl>
                                          <p:spTgt spid="2">
                                            <p:txEl>
                                              <p:pRg st="10" end="10"/>
                                            </p:txEl>
                                          </p:spTgt>
                                        </p:tgtEl>
                                      </p:cBhvr>
                                    </p:animEffect>
                                    <p:anim calcmode="lin" valueType="num">
                                      <p:cBhvr>
                                        <p:cTn id="6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2" end="12"/>
                                            </p:txEl>
                                          </p:spTgt>
                                        </p:tgtEl>
                                        <p:attrNameLst>
                                          <p:attrName>style.visibility</p:attrName>
                                        </p:attrNameLst>
                                      </p:cBhvr>
                                      <p:to>
                                        <p:strVal val="visible"/>
                                      </p:to>
                                    </p:set>
                                    <p:animEffect transition="in" filter="fade">
                                      <p:cBhvr>
                                        <p:cTn id="70" dur="1000"/>
                                        <p:tgtEl>
                                          <p:spTgt spid="2">
                                            <p:txEl>
                                              <p:pRg st="12" end="12"/>
                                            </p:txEl>
                                          </p:spTgt>
                                        </p:tgtEl>
                                      </p:cBhvr>
                                    </p:animEffect>
                                    <p:anim calcmode="lin" valueType="num">
                                      <p:cBhvr>
                                        <p:cTn id="71"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994" y="1440716"/>
            <a:ext cx="5946467" cy="2400657"/>
          </a:xfrm>
          <a:prstGeom prst="rect">
            <a:avLst/>
          </a:prstGeom>
        </p:spPr>
        <p:txBody>
          <a:bodyPr wrap="square">
            <a:spAutoFit/>
          </a:bodyPr>
          <a:lstStyle/>
          <a:p>
            <a:pPr marL="342900" lvl="0" indent="-342900">
              <a:lnSpc>
                <a:spcPct val="150000"/>
              </a:lnSpc>
              <a:spcAft>
                <a:spcPts val="0"/>
              </a:spcAft>
              <a:buFont typeface="Wingdings" pitchFamily="2" charset="2"/>
              <a:buChar char="Ø"/>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h</a:t>
            </a:r>
            <a:r>
              <a:rPr lang="en-US" sz="2000" dirty="0">
                <a:effectLst/>
                <a:latin typeface="Arial" panose="020B0604020202020204" pitchFamily="34" charset="0"/>
                <a:ea typeface="Times New Roman" panose="02020603050405020304" pitchFamily="18" charset="0"/>
                <a:cs typeface="Arial" panose="020B0604020202020204" pitchFamily="34" charset="0"/>
              </a:rPr>
              <a:t>as a main idea/concept</a:t>
            </a: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Wingdings"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includes important facts and details</a:t>
            </a: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Wingdings"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is in the writer’s own words</a:t>
            </a: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Wingdings"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reflects underlying meaning</a:t>
            </a: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Wingdings" pitchFamily="2" charset="2"/>
              <a:buChar char="Ø"/>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includes details in logical order</a:t>
            </a:r>
            <a:endParaRPr lang="el-GR"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008994" y="872110"/>
            <a:ext cx="4860487" cy="523220"/>
          </a:xfrm>
          <a:prstGeom prst="rect">
            <a:avLst/>
          </a:prstGeom>
        </p:spPr>
        <p:txBody>
          <a:bodyPr wrap="square">
            <a:spAutoFit/>
          </a:bodyPr>
          <a:lstStyle/>
          <a:p>
            <a:pPr lvl="0"/>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A GOOD SUMMARY …</a:t>
            </a:r>
            <a:endParaRPr lang="el-GR" sz="28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041942" y="4116388"/>
            <a:ext cx="10108114" cy="1908215"/>
          </a:xfrm>
          <a:prstGeom prst="rect">
            <a:avLst/>
          </a:prstGeom>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A SUMMARY DOES  NOT INCLUDE…</a:t>
            </a:r>
          </a:p>
          <a:p>
            <a:pPr marL="342900" indent="-342900">
              <a:lnSpc>
                <a:spcPct val="150000"/>
              </a:lnSpc>
              <a:buFont typeface="Wingdings" pitchFamily="2" charset="2"/>
              <a:buChar char="Ø"/>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your opinion</a:t>
            </a:r>
          </a:p>
          <a:p>
            <a:pPr marL="342900" indent="-342900">
              <a:lnSpc>
                <a:spcPct val="150000"/>
              </a:lnSpc>
              <a:buFont typeface="Wingdings" pitchFamily="2" charset="2"/>
              <a:buChar char="Ø"/>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what you think the author should have said</a:t>
            </a:r>
          </a:p>
          <a:p>
            <a:pPr marL="342900" indent="-342900">
              <a:lnSpc>
                <a:spcPct val="150000"/>
              </a:lnSpc>
              <a:buFont typeface="Wingdings" pitchFamily="2" charset="2"/>
              <a:buChar char="Ø"/>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copied material or a string of quotes from the selection</a:t>
            </a:r>
            <a:endParaRPr lang="el-GR"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3074" name="Picture 2" descr="Αποτέλεσμα εικόνας για recap pictures"/>
          <p:cNvPicPr>
            <a:picLocks noChangeAspect="1" noChangeArrowheads="1"/>
          </p:cNvPicPr>
          <p:nvPr/>
        </p:nvPicPr>
        <p:blipFill rotWithShape="1">
          <a:blip r:embed="rId2">
            <a:extLst>
              <a:ext uri="{28A0092B-C50C-407E-A947-70E740481C1C}">
                <a14:useLocalDpi xmlns:a14="http://schemas.microsoft.com/office/drawing/2010/main" val="0"/>
              </a:ext>
            </a:extLst>
          </a:blip>
          <a:srcRect b="8477"/>
          <a:stretch/>
        </p:blipFill>
        <p:spPr bwMode="auto">
          <a:xfrm>
            <a:off x="6212704" y="597095"/>
            <a:ext cx="4937352" cy="324427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73235D8C-DBC2-43D5-8F1F-26775426868C}" type="datetime1">
              <a:rPr lang="en-US" smtClean="0"/>
              <a:t>3/29/2020</a:t>
            </a:fld>
            <a:endParaRPr lang="el-GR"/>
          </a:p>
        </p:txBody>
      </p:sp>
      <p:sp>
        <p:nvSpPr>
          <p:cNvPr id="6" name="Footer Placeholder 5"/>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9059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heel(1)">
                                      <p:cBhvr>
                                        <p:cTn id="47" dur="20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1000"/>
                                        <p:tgtEl>
                                          <p:spTgt spid="4">
                                            <p:txEl>
                                              <p:pRg st="1" end="1"/>
                                            </p:txEl>
                                          </p:spTgt>
                                        </p:tgtEl>
                                      </p:cBhvr>
                                    </p:animEffect>
                                    <p:anim calcmode="lin" valueType="num">
                                      <p:cBhvr>
                                        <p:cTn id="5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fade">
                                      <p:cBhvr>
                                        <p:cTn id="59" dur="1000"/>
                                        <p:tgtEl>
                                          <p:spTgt spid="4">
                                            <p:txEl>
                                              <p:pRg st="2" end="2"/>
                                            </p:txEl>
                                          </p:spTgt>
                                        </p:tgtEl>
                                      </p:cBhvr>
                                    </p:animEffect>
                                    <p:anim calcmode="lin" valueType="num">
                                      <p:cBhvr>
                                        <p:cTn id="6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fade">
                                      <p:cBhvr>
                                        <p:cTn id="66" dur="1000"/>
                                        <p:tgtEl>
                                          <p:spTgt spid="4">
                                            <p:txEl>
                                              <p:pRg st="3" end="3"/>
                                            </p:txEl>
                                          </p:spTgt>
                                        </p:tgtEl>
                                      </p:cBhvr>
                                    </p:animEffect>
                                    <p:anim calcmode="lin" valueType="num">
                                      <p:cBhvr>
                                        <p:cTn id="6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UMMARISING"/>
          <p:cNvPicPr>
            <a:picLocks noChangeAspect="1" noChangeArrowheads="1"/>
          </p:cNvPicPr>
          <p:nvPr/>
        </p:nvPicPr>
        <p:blipFill rotWithShape="1">
          <a:blip r:embed="rId2">
            <a:extLst>
              <a:ext uri="{28A0092B-C50C-407E-A947-70E740481C1C}">
                <a14:useLocalDpi xmlns:a14="http://schemas.microsoft.com/office/drawing/2010/main" val="0"/>
              </a:ext>
            </a:extLst>
          </a:blip>
          <a:srcRect l="1345" t="2319" r="2365" b="5138"/>
          <a:stretch/>
        </p:blipFill>
        <p:spPr bwMode="auto">
          <a:xfrm>
            <a:off x="394138" y="620383"/>
            <a:ext cx="11083159" cy="568582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9477D49C-ADF4-49C8-B360-9A091D85D719}" type="datetime1">
              <a:rPr lang="en-US" smtClean="0"/>
              <a:t>3/29/2020</a:t>
            </a:fld>
            <a:endParaRPr lang="el-GR"/>
          </a:p>
        </p:txBody>
      </p:sp>
      <p:sp>
        <p:nvSpPr>
          <p:cNvPr id="3" name="Footer Placeholder 2"/>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15902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6506" y="1574108"/>
            <a:ext cx="10307781" cy="4616648"/>
          </a:xfrm>
          <a:prstGeom prst="rect">
            <a:avLst/>
          </a:prstGeom>
        </p:spPr>
        <p:txBody>
          <a:bodyPr wrap="square">
            <a:spAutoFit/>
          </a:bodyPr>
          <a:lstStyle/>
          <a:p>
            <a:pPr algn="just">
              <a:lnSpc>
                <a:spcPct val="150000"/>
              </a:lnSpc>
            </a:pPr>
            <a:r>
              <a:rPr lang="en-US" sz="2000" b="1" dirty="0">
                <a:latin typeface="Arial" panose="020B0604020202020204" pitchFamily="34" charset="0"/>
                <a:cs typeface="Arial" panose="020B0604020202020204" pitchFamily="34" charset="0"/>
              </a:rPr>
              <a:t>“How long are the Harry Potter movies? Yes, over three hours. </a:t>
            </a:r>
          </a:p>
          <a:p>
            <a:pPr algn="just">
              <a:lnSpc>
                <a:spcPct val="150000"/>
              </a:lnSpc>
            </a:pPr>
            <a:r>
              <a:rPr lang="en-US" sz="2000" b="1" dirty="0">
                <a:latin typeface="Arial" panose="020B0604020202020204" pitchFamily="34" charset="0"/>
                <a:cs typeface="Arial" panose="020B0604020202020204" pitchFamily="34" charset="0"/>
              </a:rPr>
              <a:t>If someone asked you tell them about Harry Potter movies, would you talk for three hours? </a:t>
            </a:r>
          </a:p>
          <a:p>
            <a:pPr algn="just">
              <a:lnSpc>
                <a:spcPct val="150000"/>
              </a:lnSpc>
            </a:pPr>
            <a:r>
              <a:rPr lang="en-US" sz="2000" b="1" dirty="0">
                <a:latin typeface="Arial" panose="020B0604020202020204" pitchFamily="34" charset="0"/>
                <a:cs typeface="Arial" panose="020B0604020202020204" pitchFamily="34" charset="0"/>
              </a:rPr>
              <a:t>Of course not! What would you do?” </a:t>
            </a:r>
          </a:p>
          <a:p>
            <a:pPr algn="just">
              <a:lnSpc>
                <a:spcPct val="150000"/>
              </a:lnSpc>
            </a:pPr>
            <a:endParaRPr lang="en-US" sz="2400" dirty="0">
              <a:latin typeface="Arial" panose="020B0604020202020204" pitchFamily="34" charset="0"/>
              <a:cs typeface="Arial" panose="020B0604020202020204" pitchFamily="34" charset="0"/>
            </a:endParaRPr>
          </a:p>
          <a:p>
            <a:pPr algn="just">
              <a:lnSpc>
                <a:spcPct val="150000"/>
              </a:lnSpc>
            </a:pPr>
            <a:r>
              <a:rPr lang="en-US" sz="2000" b="1" dirty="0" err="1">
                <a:latin typeface="Arial" panose="020B0604020202020204" pitchFamily="34" charset="0"/>
                <a:cs typeface="Arial" panose="020B0604020202020204" pitchFamily="34" charset="0"/>
              </a:rPr>
              <a:t>Summarise</a:t>
            </a:r>
            <a:r>
              <a:rPr lang="en-US" sz="2000" b="1" dirty="0">
                <a:latin typeface="Arial" panose="020B0604020202020204" pitchFamily="34" charset="0"/>
                <a:cs typeface="Arial" panose="020B0604020202020204" pitchFamily="34" charset="0"/>
              </a:rPr>
              <a:t> the plot!!</a:t>
            </a:r>
          </a:p>
          <a:p>
            <a:pPr algn="just">
              <a:lnSpc>
                <a:spcPct val="150000"/>
              </a:lnSpc>
            </a:pPr>
            <a:endParaRPr lang="en-US" i="1" dirty="0">
              <a:latin typeface="Arial" panose="020B0604020202020204" pitchFamily="34" charset="0"/>
              <a:cs typeface="Arial" panose="020B0604020202020204" pitchFamily="34" charset="0"/>
            </a:endParaRPr>
          </a:p>
          <a:p>
            <a:pPr algn="just">
              <a:lnSpc>
                <a:spcPct val="150000"/>
              </a:lnSpc>
            </a:pPr>
            <a:endParaRPr lang="en-US" i="1" dirty="0">
              <a:latin typeface="Arial" panose="020B0604020202020204" pitchFamily="34" charset="0"/>
              <a:cs typeface="Arial" panose="020B0604020202020204" pitchFamily="34" charset="0"/>
            </a:endParaRPr>
          </a:p>
          <a:p>
            <a:pPr algn="just">
              <a:lnSpc>
                <a:spcPct val="150000"/>
              </a:lnSpc>
            </a:pPr>
            <a:r>
              <a:rPr lang="en-US" i="1" dirty="0">
                <a:latin typeface="Arial" panose="020B0604020202020204" pitchFamily="34" charset="0"/>
                <a:cs typeface="Arial" panose="020B0604020202020204" pitchFamily="34" charset="0"/>
              </a:rPr>
              <a:t>***This will get you focused on the notion of summarizing as something you actually do in your </a:t>
            </a:r>
          </a:p>
          <a:p>
            <a:pPr algn="just">
              <a:lnSpc>
                <a:spcPct val="150000"/>
              </a:lnSpc>
            </a:pPr>
            <a:r>
              <a:rPr lang="en-US" i="1" dirty="0">
                <a:latin typeface="Arial" panose="020B0604020202020204" pitchFamily="34" charset="0"/>
                <a:cs typeface="Arial" panose="020B0604020202020204" pitchFamily="34" charset="0"/>
              </a:rPr>
              <a:t>     everyday lives.</a:t>
            </a:r>
            <a:endParaRPr lang="el-GR" sz="2000" i="1" dirty="0">
              <a:latin typeface="Arial" panose="020B0604020202020204" pitchFamily="34" charset="0"/>
              <a:cs typeface="Arial" panose="020B0604020202020204" pitchFamily="34" charset="0"/>
            </a:endParaRPr>
          </a:p>
        </p:txBody>
      </p:sp>
      <p:sp>
        <p:nvSpPr>
          <p:cNvPr id="5" name="TextBox 4"/>
          <p:cNvSpPr txBox="1"/>
          <p:nvPr/>
        </p:nvSpPr>
        <p:spPr>
          <a:xfrm>
            <a:off x="976506" y="786825"/>
            <a:ext cx="9130145"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SO, LET’S THINK…</a:t>
            </a:r>
            <a:endParaRPr lang="el-GR" sz="2800" b="1" dirty="0">
              <a:solidFill>
                <a:srgbClr val="C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396" y="2698616"/>
            <a:ext cx="2595849" cy="206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6C9EC7D-4D55-4397-A5B6-65418FBA0749}" type="datetime1">
              <a:rPr lang="en-US" smtClean="0"/>
              <a:t>3/29/2020</a:t>
            </a:fld>
            <a:endParaRPr lang="el-GR"/>
          </a:p>
        </p:txBody>
      </p:sp>
      <p:sp>
        <p:nvSpPr>
          <p:cNvPr id="3" name="Footer Placeholder 2"/>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7036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anim calcmode="lin" valueType="num">
                                      <p:cBhvr>
                                        <p:cTn id="4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1000"/>
                                        <p:tgtEl>
                                          <p:spTgt spid="4">
                                            <p:txEl>
                                              <p:pRg st="8" end="8"/>
                                            </p:txEl>
                                          </p:spTgt>
                                        </p:tgtEl>
                                      </p:cBhvr>
                                    </p:animEffect>
                                    <p:anim calcmode="lin" valueType="num">
                                      <p:cBhvr>
                                        <p:cTn id="5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3323" y="1312454"/>
            <a:ext cx="5439103" cy="4899159"/>
          </a:xfrm>
          <a:prstGeom prst="rect">
            <a:avLst/>
          </a:prstGeom>
        </p:spPr>
      </p:pic>
      <p:sp>
        <p:nvSpPr>
          <p:cNvPr id="3" name="TextBox 2"/>
          <p:cNvSpPr txBox="1"/>
          <p:nvPr/>
        </p:nvSpPr>
        <p:spPr>
          <a:xfrm>
            <a:off x="583324" y="708466"/>
            <a:ext cx="10878207"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Arial" pitchFamily="34" charset="0"/>
                <a:cs typeface="Arial" pitchFamily="34" charset="0"/>
              </a:rPr>
              <a:t>Look at this picture. You are all familiar with the story/fairytale…</a:t>
            </a:r>
            <a:endParaRPr lang="el-GR"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6132785" y="1848482"/>
            <a:ext cx="5328745" cy="3877985"/>
          </a:xfrm>
          <a:prstGeom prst="rect">
            <a:avLst/>
          </a:prstGeom>
        </p:spPr>
        <p:txBody>
          <a:bodyPr wrap="square">
            <a:spAutoFit/>
          </a:bodyPr>
          <a:lstStyle/>
          <a:p>
            <a:pPr algn="just">
              <a:lnSpc>
                <a:spcPct val="150000"/>
              </a:lnSpc>
            </a:pPr>
            <a:r>
              <a:rPr lang="en-US" sz="2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 1: </a:t>
            </a:r>
          </a:p>
          <a:p>
            <a:pPr marL="457200" indent="-457200" algn="just">
              <a:lnSpc>
                <a:spcPct val="150000"/>
              </a:lnSpc>
              <a:buFontTx/>
              <a:buAutoNum type="arabicPeriod"/>
            </a:pPr>
            <a:r>
              <a:rPr lang="en-US" sz="2000" dirty="0">
                <a:latin typeface="Arial" panose="020B0604020202020204" pitchFamily="34" charset="0"/>
                <a:cs typeface="Arial" panose="020B0604020202020204" pitchFamily="34" charset="0"/>
              </a:rPr>
              <a:t>Write down the title and anything you know or can recall about it (free writing - just key words/concepts or chunks of info). </a:t>
            </a:r>
          </a:p>
          <a:p>
            <a:pPr marL="457200" indent="-457200" algn="just">
              <a:lnSpc>
                <a:spcPct val="150000"/>
              </a:lnSpc>
              <a:buFontTx/>
              <a:buAutoNum type="arabicPeriod"/>
            </a:pPr>
            <a:r>
              <a:rPr lang="en-US" sz="2000" dirty="0">
                <a:latin typeface="Arial" panose="020B0604020202020204" pitchFamily="34" charset="0"/>
                <a:cs typeface="Arial" panose="020B0604020202020204" pitchFamily="34" charset="0"/>
              </a:rPr>
              <a:t>Try to link your notes in a cohesive paragraph.</a:t>
            </a:r>
          </a:p>
          <a:p>
            <a:pPr algn="just"/>
            <a:endParaRPr lang="en-US" sz="24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F41135E9-9D85-4192-8D6A-489F4971B1D6}" type="datetime1">
              <a:rPr lang="en-US" smtClean="0"/>
              <a:t>3/29/2020</a:t>
            </a:fld>
            <a:endParaRPr lang="el-GR"/>
          </a:p>
        </p:txBody>
      </p:sp>
      <p:sp>
        <p:nvSpPr>
          <p:cNvPr id="6" name="Footer Placeholder 5"/>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3866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1859" y="1502956"/>
            <a:ext cx="10008238" cy="4154984"/>
          </a:xfrm>
          <a:prstGeom prst="rect">
            <a:avLst/>
          </a:prstGeom>
        </p:spPr>
        <p:txBody>
          <a:bodyPr wrap="square">
            <a:spAutoFit/>
          </a:bodyPr>
          <a:lstStyle/>
          <a:p>
            <a:pPr algn="just">
              <a:lnSpc>
                <a:spcPct val="150000"/>
              </a:lnSpc>
            </a:pP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Once there were 3 little pigs who decided to build their own houses. A wolf looking for food found the  three pigs, each one having their own home made of straw, sticks and finally, bricks. The wolf knocked on each door, threatening to blow their house down. The pigs with the straw and sticks fell victim to the wolf's threat. The homeless pigs took refuge in the third pig's house who took its time to build a brick house. The wolf puffed and puffed but couldn't get this house down. The wolf entered the chimney but the clever pig boiled a pot full of water, pushed it under the chimney and waited for the wolf to fall into it. The wolf got burned and the pigs lived happily ever after”.</a:t>
            </a:r>
          </a:p>
          <a:p>
            <a:pPr algn="just"/>
            <a:endParaRPr lang="el-GR" sz="2400" dirty="0">
              <a:latin typeface="Arial" panose="020B0604020202020204" pitchFamily="34" charset="0"/>
              <a:cs typeface="Arial" panose="020B0604020202020204" pitchFamily="34" charset="0"/>
            </a:endParaRPr>
          </a:p>
        </p:txBody>
      </p:sp>
      <p:sp>
        <p:nvSpPr>
          <p:cNvPr id="3" name="Rectangle 2"/>
          <p:cNvSpPr/>
          <p:nvPr/>
        </p:nvSpPr>
        <p:spPr>
          <a:xfrm>
            <a:off x="1011859" y="945279"/>
            <a:ext cx="9645631" cy="523220"/>
          </a:xfrm>
          <a:prstGeom prst="rect">
            <a:avLst/>
          </a:prstGeom>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SAMPLE ANSWER</a:t>
            </a:r>
          </a:p>
        </p:txBody>
      </p:sp>
      <p:sp>
        <p:nvSpPr>
          <p:cNvPr id="4" name="Date Placeholder 3"/>
          <p:cNvSpPr>
            <a:spLocks noGrp="1"/>
          </p:cNvSpPr>
          <p:nvPr>
            <p:ph type="dt" sz="half" idx="10"/>
          </p:nvPr>
        </p:nvSpPr>
        <p:spPr/>
        <p:txBody>
          <a:bodyPr/>
          <a:lstStyle/>
          <a:p>
            <a:fld id="{2DF48EFE-3B9E-47B3-BA5D-9BE101451E0C}" type="datetime1">
              <a:rPr lang="en-US" smtClean="0"/>
              <a:t>3/29/2020</a:t>
            </a:fld>
            <a:endParaRPr lang="el-GR"/>
          </a:p>
        </p:txBody>
      </p:sp>
      <p:sp>
        <p:nvSpPr>
          <p:cNvPr id="5" name="Footer Placeholder 4"/>
          <p:cNvSpPr>
            <a:spLocks noGrp="1"/>
          </p:cNvSpPr>
          <p:nvPr>
            <p:ph type="ftr" sz="quarter" idx="11"/>
          </p:nvPr>
        </p:nvSpPr>
        <p:spPr/>
        <p:txBody>
          <a:bodyPr/>
          <a:lstStyle/>
          <a:p>
            <a:r>
              <a:rPr lang="en-US"/>
              <a:t>SUMMARY SKILLS  -  NIKI D. CHRISTODOULIDOU</a:t>
            </a:r>
            <a:endParaRPr lang="el-GR"/>
          </a:p>
        </p:txBody>
      </p:sp>
    </p:spTree>
    <p:extLst>
      <p:ext uri="{BB962C8B-B14F-4D97-AF65-F5344CB8AC3E}">
        <p14:creationId xmlns:p14="http://schemas.microsoft.com/office/powerpoint/2010/main" val="227833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1874</Words>
  <Application>Microsoft Office PowerPoint</Application>
  <PresentationFormat>Ευρεία οθόνη</PresentationFormat>
  <Paragraphs>192</Paragraphs>
  <Slides>22</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22</vt:i4>
      </vt:variant>
    </vt:vector>
  </HeadingPairs>
  <TitlesOfParts>
    <vt:vector size="30" baseType="lpstr">
      <vt:lpstr>Arial</vt:lpstr>
      <vt:lpstr>Brush Script MT</vt:lpstr>
      <vt:lpstr>Calibri</vt:lpstr>
      <vt:lpstr>Calibri Light</vt:lpstr>
      <vt:lpstr>Comic Sans MS</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TASK 2: Read the text below and create a word cloud or a mind map with the key information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Your summary ‘check list’….</vt:lpstr>
      <vt:lpstr>Make sure your summary answers the following questions: </vt:lpstr>
      <vt:lpstr>Παρουσίαση του PowerPoint</vt:lpstr>
      <vt:lpstr>FURTHER  PRACTICE TASK 4:</vt:lpstr>
      <vt:lpstr> Learning Languages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Ματθαίος Πολυκράτης</cp:lastModifiedBy>
  <cp:revision>57</cp:revision>
  <dcterms:created xsi:type="dcterms:W3CDTF">2017-12-07T08:32:58Z</dcterms:created>
  <dcterms:modified xsi:type="dcterms:W3CDTF">2020-03-29T18:05:44Z</dcterms:modified>
</cp:coreProperties>
</file>