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82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08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32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92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49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71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84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10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8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5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BC8B-F64F-4583-9B07-39A70ACB1613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DB83-1EAD-418A-B0BD-77732382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0"/>
            <a:ext cx="5105400" cy="2868168"/>
          </a:xfrm>
        </p:spPr>
        <p:txBody>
          <a:bodyPr/>
          <a:lstStyle/>
          <a:p>
            <a:r>
              <a:rPr lang="el-GR" sz="5400" dirty="0" smtClean="0"/>
              <a:t>ΕΙΣΑΓΩΓΗ ΣΤΑ ΠΡΟΓΕΥΜΑΤΑ</a:t>
            </a:r>
            <a:endParaRPr lang="el-G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2" descr="http://i.ndtvimg.com/i/2016-03/breakfast_625x350_5145856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6100106" cy="341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6337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051720" y="980728"/>
            <a:ext cx="257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Σωστή προετοιμασία </a:t>
            </a:r>
          </a:p>
          <a:p>
            <a:r>
              <a:rPr lang="el-GR" dirty="0"/>
              <a:t>Και συνεργασία </a:t>
            </a:r>
            <a:endParaRPr lang="en-US" dirty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868144" y="1124744"/>
            <a:ext cx="1887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Τέλειο πρόγευμα</a:t>
            </a:r>
            <a:endParaRPr lang="en-US" dirty="0"/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 rot="10200043" flipV="1">
            <a:off x="6128109" y="3202979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Μπράβο  σε όλους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ΣΤΟΧΟΙ: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 smtClean="0"/>
              <a:t>Με το πέρας του μαθήματος οι μαθητές να:</a:t>
            </a:r>
          </a:p>
          <a:p>
            <a:endParaRPr lang="el-GR" dirty="0" smtClean="0"/>
          </a:p>
          <a:p>
            <a:r>
              <a:rPr lang="el-GR" dirty="0" smtClean="0"/>
              <a:t>Να κατονομάζουν τους βασικούς τρόπους ψησίματος των αυγών.</a:t>
            </a:r>
          </a:p>
          <a:p>
            <a:endParaRPr lang="el-GR" dirty="0" smtClean="0"/>
          </a:p>
          <a:p>
            <a:r>
              <a:rPr lang="el-GR" dirty="0" smtClean="0"/>
              <a:t>Να εξηγούν τη διαδικασία παρασκευής όλων των βασικών τρόπων ψησίματος των αυγών.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429000"/>
            <a:ext cx="1584176" cy="16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23528" y="0"/>
            <a:ext cx="7467600" cy="76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u="sng" dirty="0"/>
              <a:t>ΒΑΣΙΚΟΙ ΤΡΟΠΟΙ ΨΗΣΙΜΑΤΟΣ ΑΥΓΩΝ :</a:t>
            </a:r>
          </a:p>
          <a:p>
            <a:pPr>
              <a:lnSpc>
                <a:spcPct val="150000"/>
              </a:lnSpc>
            </a:pPr>
            <a:endParaRPr lang="el-GR" sz="17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l-GR" sz="17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700" b="1" u="sng" dirty="0"/>
              <a:t>ΤΑ ΑΥΓΑ ΠΟΣΕ</a:t>
            </a:r>
            <a:r>
              <a:rPr lang="en-US" sz="1700" b="1" u="sng" dirty="0"/>
              <a:t>  </a:t>
            </a:r>
            <a:r>
              <a:rPr lang="en-US" sz="1700" dirty="0">
                <a:solidFill>
                  <a:srgbClr val="C00000"/>
                </a:solidFill>
              </a:rPr>
              <a:t>-</a:t>
            </a:r>
            <a:r>
              <a:rPr lang="en-US" sz="1700" dirty="0">
                <a:solidFill>
                  <a:srgbClr val="FF0000"/>
                </a:solidFill>
              </a:rPr>
              <a:t>oeuf </a:t>
            </a:r>
            <a:r>
              <a:rPr lang="en-US" sz="1700" dirty="0" err="1">
                <a:solidFill>
                  <a:srgbClr val="FF0000"/>
                </a:solidFill>
              </a:rPr>
              <a:t>poches</a:t>
            </a:r>
            <a:r>
              <a:rPr lang="el-GR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-Poached eggs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l-GR" sz="17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700" b="1" u="sng" dirty="0"/>
              <a:t>ΤΑ ΑΥΓΑ ΜΠΡΟΥΓΙΕ</a:t>
            </a:r>
            <a:r>
              <a:rPr lang="en-US" sz="1700" b="1" u="sng" dirty="0"/>
              <a:t> </a:t>
            </a:r>
            <a:r>
              <a:rPr lang="en-US" sz="1700" dirty="0">
                <a:solidFill>
                  <a:srgbClr val="C00000"/>
                </a:solidFill>
              </a:rPr>
              <a:t>- </a:t>
            </a:r>
            <a:r>
              <a:rPr lang="en-US" sz="1700" dirty="0" err="1">
                <a:solidFill>
                  <a:srgbClr val="FF0000"/>
                </a:solidFill>
              </a:rPr>
              <a:t>ouef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bruilles</a:t>
            </a:r>
            <a:r>
              <a:rPr lang="el-GR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-</a:t>
            </a:r>
            <a:r>
              <a:rPr lang="el-GR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Scrambled eggs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l-GR" sz="17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700" b="1" u="sng" dirty="0"/>
              <a:t>ΤΑ ΑΥΓΑ ΣΥΡ-ΛΕ-ΠΛΑΤ </a:t>
            </a:r>
            <a:r>
              <a:rPr lang="en-US" sz="1700" dirty="0">
                <a:solidFill>
                  <a:srgbClr val="C00000"/>
                </a:solidFill>
              </a:rPr>
              <a:t>- </a:t>
            </a:r>
            <a:r>
              <a:rPr lang="en-US" sz="1700" dirty="0">
                <a:solidFill>
                  <a:srgbClr val="FF0000"/>
                </a:solidFill>
              </a:rPr>
              <a:t>oeuf </a:t>
            </a:r>
            <a:r>
              <a:rPr lang="en-US" sz="1700" dirty="0" err="1">
                <a:solidFill>
                  <a:srgbClr val="FF0000"/>
                </a:solidFill>
              </a:rPr>
              <a:t>sur</a:t>
            </a:r>
            <a:r>
              <a:rPr lang="en-US" sz="1700" dirty="0">
                <a:solidFill>
                  <a:srgbClr val="FF0000"/>
                </a:solidFill>
              </a:rPr>
              <a:t> le plat</a:t>
            </a:r>
            <a:r>
              <a:rPr lang="el-GR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-</a:t>
            </a:r>
            <a:r>
              <a:rPr lang="el-GR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eggs on the dish(</a:t>
            </a:r>
            <a:r>
              <a:rPr lang="el-GR" sz="1700" dirty="0">
                <a:solidFill>
                  <a:srgbClr val="FF0000"/>
                </a:solidFill>
              </a:rPr>
              <a:t>σε </a:t>
            </a:r>
            <a:r>
              <a:rPr lang="el-GR" sz="1700" dirty="0" smtClean="0">
                <a:solidFill>
                  <a:srgbClr val="FF0000"/>
                </a:solidFill>
              </a:rPr>
              <a:t>σαγανάκι</a:t>
            </a:r>
            <a:r>
              <a:rPr lang="el-GR" sz="1700" dirty="0" smtClean="0">
                <a:solidFill>
                  <a:srgbClr val="C00000"/>
                </a:solidFill>
              </a:rPr>
              <a:t>)</a:t>
            </a:r>
            <a:endParaRPr lang="el-GR" sz="17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l-GR" sz="17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700" b="1" u="sng" dirty="0"/>
              <a:t>ΤΑ ΑΥΓΑ ΑΝ ΚΟΚΟΤ</a:t>
            </a:r>
            <a:r>
              <a:rPr lang="en-US" sz="1700" b="1" u="sng" dirty="0"/>
              <a:t> </a:t>
            </a:r>
            <a:r>
              <a:rPr lang="en-US" sz="1700" dirty="0">
                <a:solidFill>
                  <a:srgbClr val="C00000"/>
                </a:solidFill>
              </a:rPr>
              <a:t>–</a:t>
            </a:r>
            <a:r>
              <a:rPr lang="en-US" sz="1700" dirty="0">
                <a:solidFill>
                  <a:srgbClr val="FF0000"/>
                </a:solidFill>
              </a:rPr>
              <a:t>oeuf en cocotte-eggs in cocotte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l-GR" sz="1700" b="1" u="sng" dirty="0"/>
          </a:p>
          <a:p>
            <a:pPr>
              <a:lnSpc>
                <a:spcPct val="150000"/>
              </a:lnSpc>
            </a:pPr>
            <a:r>
              <a:rPr lang="el-GR" sz="1700" b="1" u="sng" dirty="0"/>
              <a:t>ΤΑ ΑΥΓΑ ΤΗΓΑΝΗΤΑ </a:t>
            </a:r>
            <a:r>
              <a:rPr lang="en-US" sz="1700" b="1" u="sng" dirty="0"/>
              <a:t> </a:t>
            </a:r>
            <a:r>
              <a:rPr lang="en-US" sz="1700" dirty="0">
                <a:solidFill>
                  <a:srgbClr val="C00000"/>
                </a:solidFill>
              </a:rPr>
              <a:t>-</a:t>
            </a:r>
            <a:r>
              <a:rPr lang="en-US" sz="1700" dirty="0">
                <a:solidFill>
                  <a:srgbClr val="FF0000"/>
                </a:solidFill>
              </a:rPr>
              <a:t>oeuf Frits-Fried eggs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l-GR" sz="17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700" b="1" u="sng" dirty="0"/>
              <a:t>ΤΑ ΑΥΓΑ ΟΜΕΛΕΤΕΣ </a:t>
            </a:r>
            <a:r>
              <a:rPr lang="en-US" sz="1700" b="1" u="sng" dirty="0"/>
              <a:t> </a:t>
            </a:r>
            <a:r>
              <a:rPr lang="en-US" sz="1700" dirty="0">
                <a:solidFill>
                  <a:srgbClr val="C00000"/>
                </a:solidFill>
              </a:rPr>
              <a:t>-</a:t>
            </a:r>
            <a:r>
              <a:rPr lang="en-US" sz="1700" dirty="0">
                <a:solidFill>
                  <a:srgbClr val="FF0000"/>
                </a:solidFill>
              </a:rPr>
              <a:t>oeuf </a:t>
            </a:r>
            <a:r>
              <a:rPr lang="en-US" sz="1700" dirty="0" err="1">
                <a:solidFill>
                  <a:srgbClr val="FF0000"/>
                </a:solidFill>
              </a:rPr>
              <a:t>omelette</a:t>
            </a:r>
            <a:r>
              <a:rPr lang="en-US" sz="1700" dirty="0">
                <a:solidFill>
                  <a:srgbClr val="FF0000"/>
                </a:solidFill>
              </a:rPr>
              <a:t>-omelet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l-GR" sz="17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700" b="1" u="sng" dirty="0"/>
              <a:t>ΤΑ ΑΥΓΑ </a:t>
            </a:r>
            <a:r>
              <a:rPr lang="en-US" sz="1700" b="1" u="sng" dirty="0"/>
              <a:t> </a:t>
            </a:r>
            <a:r>
              <a:rPr lang="en-US" sz="1700" b="1" u="sng" dirty="0" err="1" smtClean="0"/>
              <a:t>Bouilli</a:t>
            </a:r>
            <a:r>
              <a:rPr lang="el-GR" sz="1700" b="1" u="sng" dirty="0" smtClean="0"/>
              <a:t> – </a:t>
            </a:r>
            <a:r>
              <a:rPr lang="en-US" sz="1700" dirty="0" smtClean="0">
                <a:solidFill>
                  <a:srgbClr val="FF0000"/>
                </a:solidFill>
              </a:rPr>
              <a:t>Boiled eggs – </a:t>
            </a:r>
            <a:r>
              <a:rPr lang="el-GR" sz="1700" dirty="0" smtClean="0">
                <a:solidFill>
                  <a:srgbClr val="FF0000"/>
                </a:solidFill>
              </a:rPr>
              <a:t>Αυγά βραστά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227638"/>
            <a:ext cx="14478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13716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1368152" cy="12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836712"/>
            <a:ext cx="13763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276872"/>
            <a:ext cx="1152128" cy="13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n-US" dirty="0" err="1" smtClean="0">
                <a:solidFill>
                  <a:schemeClr val="tx2">
                    <a:satMod val="130000"/>
                  </a:schemeClr>
                </a:solidFill>
              </a:rPr>
              <a:t>ΒραστΑ</a:t>
            </a:r>
            <a:r>
              <a:rPr lang="el-GR" alt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l-GR" altLang="en-US" dirty="0" err="1" smtClean="0">
                <a:solidFill>
                  <a:schemeClr val="tx2">
                    <a:satMod val="130000"/>
                  </a:schemeClr>
                </a:solidFill>
              </a:rPr>
              <a:t>ΑυγΑ</a:t>
            </a:r>
            <a:endParaRPr lang="en-US" alt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smtClean="0"/>
              <a:t>Προτιμούμε το σιγόβρασμα παρά το κόχλασμα.</a:t>
            </a:r>
          </a:p>
          <a:p>
            <a:pPr eaLnBrk="1" hangingPunct="1"/>
            <a:endParaRPr lang="el-GR" altLang="en-US" sz="2800" smtClean="0"/>
          </a:p>
          <a:p>
            <a:pPr eaLnBrk="1" hangingPunct="1"/>
            <a:r>
              <a:rPr lang="el-GR" altLang="en-US" sz="2800" smtClean="0"/>
              <a:t>Υπάρχουν τρία στάδια ψησίματος: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altLang="en-US" sz="2800" smtClean="0"/>
              <a:t>     Μελάτα, Μέτρια, Σφικτά.</a:t>
            </a:r>
          </a:p>
          <a:p>
            <a:pPr eaLnBrk="1" hangingPunct="1">
              <a:buFont typeface="Wingdings 2" pitchFamily="18" charset="2"/>
              <a:buNone/>
            </a:pPr>
            <a:endParaRPr lang="el-GR" altLang="en-US" smtClean="0"/>
          </a:p>
        </p:txBody>
      </p:sp>
      <p:pic>
        <p:nvPicPr>
          <p:cNvPr id="21508" name="Picture 5" descr="http://www.infokids.gr/wp-content/uploads/2014/07/Eggs-Boiling-Gu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149080"/>
            <a:ext cx="4145632" cy="246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043608" y="332656"/>
            <a:ext cx="5486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MELATA  -</a:t>
            </a:r>
            <a:r>
              <a:rPr lang="el-GR" b="1" dirty="0">
                <a:solidFill>
                  <a:srgbClr val="FF0000"/>
                </a:solidFill>
              </a:rPr>
              <a:t>ΑΥΓΑ Α-ΛΑ-ΚΟΚ  (</a:t>
            </a:r>
            <a:r>
              <a:rPr lang="el-GR" b="1" dirty="0" err="1">
                <a:solidFill>
                  <a:srgbClr val="FF0000"/>
                </a:solidFill>
              </a:rPr>
              <a:t>Oeufs</a:t>
            </a:r>
            <a:r>
              <a:rPr lang="el-GR" b="1" dirty="0">
                <a:solidFill>
                  <a:srgbClr val="FF0000"/>
                </a:solidFill>
              </a:rPr>
              <a:t> a </a:t>
            </a:r>
            <a:r>
              <a:rPr lang="el-GR" b="1" dirty="0" err="1">
                <a:solidFill>
                  <a:srgbClr val="FF0000"/>
                </a:solidFill>
              </a:rPr>
              <a:t>la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coque</a:t>
            </a:r>
            <a:r>
              <a:rPr lang="el-GR" b="1" dirty="0">
                <a:solidFill>
                  <a:srgbClr val="FF0000"/>
                </a:solidFill>
              </a:rPr>
              <a:t> )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Βάζουμε </a:t>
            </a:r>
            <a:r>
              <a:rPr lang="el-GR" dirty="0"/>
              <a:t>μέσα σε κατσαρόλα νερό να βράσει . Όταν κοχλάσει βάζουμε τα αυγά και τα αφήνουμε να βράσουν 2 1/2 - 3 ' λεπτά . Τα βγάζουμε και τα τοποθετούμε σε αυγοθήκες και σερβίρουμε στο πελάτη . 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 rot="10800000" flipV="1">
            <a:off x="827584" y="5103674"/>
            <a:ext cx="518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smtClean="0"/>
              <a:t>Βάζετε </a:t>
            </a:r>
            <a:r>
              <a:rPr lang="el-GR" dirty="0"/>
              <a:t>το νερό στη φωτιά και μόλις αρχίσει να βράζει, ρίχνετε το αυγό με προσοχή (να μη σπάσει) και αφού το νερό αρχίσει πάλι να βράζει </a:t>
            </a:r>
            <a:r>
              <a:rPr lang="el-GR" dirty="0" smtClean="0"/>
              <a:t>το </a:t>
            </a:r>
            <a:r>
              <a:rPr lang="el-GR" dirty="0"/>
              <a:t>αφήνετε 8 λεπτά. </a:t>
            </a:r>
          </a:p>
          <a:p>
            <a:r>
              <a:rPr lang="el-GR" dirty="0"/>
              <a:t>Βγάζετε το αυγό αμέσως και το ρίχνετε σε κρύο νερό. </a:t>
            </a:r>
            <a:endParaRPr lang="en-US" dirty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587" y="4293096"/>
            <a:ext cx="27924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4922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http://fe-mail.gr/media/Image/gourmet/2014/02/avga_brasimo/av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32030"/>
            <a:ext cx="2627784" cy="15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99592" y="2492896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METRIA -</a:t>
            </a:r>
            <a:r>
              <a:rPr lang="el-GR" b="1" dirty="0" smtClean="0">
                <a:solidFill>
                  <a:srgbClr val="FF0000"/>
                </a:solidFill>
              </a:rPr>
              <a:t>ΑΥΓΑ ΜΟΛΛΕ ( </a:t>
            </a:r>
            <a:r>
              <a:rPr lang="el-GR" b="1" dirty="0" err="1" smtClean="0">
                <a:solidFill>
                  <a:srgbClr val="FF0000"/>
                </a:solidFill>
              </a:rPr>
              <a:t>Les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oeufs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mollets</a:t>
            </a:r>
            <a:r>
              <a:rPr lang="el-GR" b="1" dirty="0" smtClean="0">
                <a:solidFill>
                  <a:srgbClr val="FF0000"/>
                </a:solidFill>
              </a:rPr>
              <a:t> ) </a:t>
            </a:r>
            <a:r>
              <a:rPr lang="el-GR" b="1" dirty="0" smtClean="0"/>
              <a:t> </a:t>
            </a:r>
          </a:p>
          <a:p>
            <a:endParaRPr lang="el-GR" b="1" dirty="0" smtClean="0"/>
          </a:p>
          <a:p>
            <a:r>
              <a:rPr lang="el-GR" b="1" dirty="0" smtClean="0"/>
              <a:t> </a:t>
            </a:r>
            <a:r>
              <a:rPr lang="el-GR" dirty="0" smtClean="0">
                <a:solidFill>
                  <a:srgbClr val="000000"/>
                </a:solidFill>
              </a:rPr>
              <a:t>Βάζουμε τα αυγά σε νερό που κοχλάζει και τα αφήνουμε να βράσουν 5-6 ' λεπτά</a:t>
            </a:r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8" name="Picture 7" descr="http://www.kl2real.gr/wp-content/uploads/2015/12/kl_avgo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3906" y="2420888"/>
            <a:ext cx="3050094" cy="18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http://food.ninemsn.com.au/img/2011/recipes/recipesplus/poached-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89040"/>
            <a:ext cx="4110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755576" y="908720"/>
            <a:ext cx="754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ΑΥΓΑ ΠΟΣΕ ( </a:t>
            </a:r>
            <a:r>
              <a:rPr lang="el-GR" b="1" dirty="0" err="1">
                <a:solidFill>
                  <a:srgbClr val="FF0000"/>
                </a:solidFill>
              </a:rPr>
              <a:t>Les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oeufs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poches</a:t>
            </a:r>
            <a:r>
              <a:rPr lang="el-GR" b="1" dirty="0">
                <a:solidFill>
                  <a:srgbClr val="FF0000"/>
                </a:solidFill>
              </a:rPr>
              <a:t> ) 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Βάζουμε σε κατσαρόλα νερό και το αφήνουμε να </a:t>
            </a:r>
            <a:r>
              <a:rPr lang="el-GR" dirty="0" smtClean="0"/>
              <a:t>φτάσει σε θερμοκρασία </a:t>
            </a:r>
            <a:r>
              <a:rPr lang="el-GR" dirty="0" err="1" smtClean="0"/>
              <a:t>ποσέ</a:t>
            </a:r>
            <a:r>
              <a:rPr lang="el-GR" dirty="0" smtClean="0"/>
              <a:t> (85 – 90  </a:t>
            </a:r>
            <a:r>
              <a:rPr lang="el-GR" dirty="0" smtClean="0">
                <a:latin typeface="Lucida Sans Unicode"/>
                <a:cs typeface="Lucida Sans Unicode"/>
              </a:rPr>
              <a:t>̊</a:t>
            </a:r>
            <a:r>
              <a:rPr lang="en-US" dirty="0" smtClean="0">
                <a:latin typeface="Lucida Sans Unicode"/>
                <a:cs typeface="Lucida Sans Unicode"/>
              </a:rPr>
              <a:t>C)</a:t>
            </a:r>
            <a:r>
              <a:rPr lang="el-GR" dirty="0" smtClean="0"/>
              <a:t>. </a:t>
            </a:r>
            <a:r>
              <a:rPr lang="el-GR" dirty="0"/>
              <a:t>Στη συνέχεια προσθέτουμε 30 </a:t>
            </a:r>
            <a:r>
              <a:rPr lang="el-GR" dirty="0" err="1"/>
              <a:t>γρμ</a:t>
            </a:r>
            <a:r>
              <a:rPr lang="el-GR" dirty="0"/>
              <a:t>. έως 50 </a:t>
            </a:r>
            <a:r>
              <a:rPr lang="el-GR" dirty="0" err="1"/>
              <a:t>γρμ</a:t>
            </a:r>
            <a:r>
              <a:rPr lang="el-GR" dirty="0"/>
              <a:t>. ξύδι ή λεμόνι για ένα κιλό νερό , αλάτι και σπάζουμε τα αυγά και τα ρίχνουμε στο νερό προσέχοντας να μην μας σπάσει ο κρόκος και τα αφήνουμε να </a:t>
            </a:r>
            <a:r>
              <a:rPr lang="el-GR" dirty="0" smtClean="0"/>
              <a:t>«βράσουν» </a:t>
            </a:r>
            <a:r>
              <a:rPr lang="el-GR" dirty="0"/>
              <a:t>2-3' λεπτά.</a:t>
            </a:r>
          </a:p>
          <a:p>
            <a:endParaRPr lang="el-GR" dirty="0"/>
          </a:p>
          <a:p>
            <a:r>
              <a:rPr lang="el-GR" dirty="0" smtClean="0"/>
              <a:t>Συνήθως </a:t>
            </a:r>
            <a:r>
              <a:rPr lang="el-GR" dirty="0"/>
              <a:t>σερβίρονται πάνω σε </a:t>
            </a:r>
            <a:r>
              <a:rPr lang="el-GR" dirty="0" smtClean="0"/>
              <a:t>καναπέ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9552" y="692696"/>
            <a:ext cx="7848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ΑΥΓΑ ΜΠΡΟΥΓΙΕ (  </a:t>
            </a:r>
            <a:r>
              <a:rPr lang="el-GR" b="1" dirty="0" err="1">
                <a:solidFill>
                  <a:srgbClr val="FF0000"/>
                </a:solidFill>
              </a:rPr>
              <a:t>Les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oeufs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brouilles</a:t>
            </a:r>
            <a:r>
              <a:rPr lang="el-GR" b="1" dirty="0">
                <a:solidFill>
                  <a:srgbClr val="FF0000"/>
                </a:solidFill>
              </a:rPr>
              <a:t> ) - </a:t>
            </a:r>
            <a:r>
              <a:rPr lang="el-GR" b="1" dirty="0" err="1">
                <a:solidFill>
                  <a:srgbClr val="FF0000"/>
                </a:solidFill>
              </a:rPr>
              <a:t>Scrabled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eggs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 smtClean="0"/>
              <a:t>Σπάζουμε δυο αυγά σε ένα πιατάκι (δεν τα χτυπάμε με </a:t>
            </a:r>
            <a:r>
              <a:rPr lang="el-GR" dirty="0" err="1" smtClean="0"/>
              <a:t>φουέτ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Τοποθετούμε βούτυρο σε ένα τηγάνι.</a:t>
            </a:r>
          </a:p>
          <a:p>
            <a:r>
              <a:rPr lang="el-GR" dirty="0" smtClean="0"/>
              <a:t>Βάζουμε και τα αυγά μαζί και αρχίζουμε το ανακάτεμα σε χαμηλή φωτιά.</a:t>
            </a:r>
          </a:p>
          <a:p>
            <a:r>
              <a:rPr lang="el-GR" dirty="0" smtClean="0"/>
              <a:t>Βάζουμε αλάτι και πιπέρι.</a:t>
            </a:r>
          </a:p>
          <a:p>
            <a:r>
              <a:rPr lang="el-GR" dirty="0" smtClean="0"/>
              <a:t>Όταν αρχίσουν να ψήνονται τα αποσύρουμε από τη φωτιά.</a:t>
            </a:r>
          </a:p>
          <a:p>
            <a:r>
              <a:rPr lang="el-GR" dirty="0" smtClean="0"/>
              <a:t>Βάζουμε λίγη φρέσκα κρέμα για να σταματήσουμε το ψήσιμο.</a:t>
            </a:r>
          </a:p>
          <a:p>
            <a:r>
              <a:rPr lang="el-GR" dirty="0" smtClean="0"/>
              <a:t>Σερβίρουμε πάνω σε </a:t>
            </a:r>
            <a:r>
              <a:rPr lang="en-US" dirty="0" smtClean="0"/>
              <a:t>toast.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89040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3400" y="63769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467544" y="1196752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Ανακατέψτε με σύρμα τα αυγά </a:t>
            </a:r>
            <a:r>
              <a:rPr lang="en-US" dirty="0"/>
              <a:t>,</a:t>
            </a:r>
            <a:r>
              <a:rPr lang="el-GR" dirty="0"/>
              <a:t>προσθέστε το αλατοπίπερο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και </a:t>
            </a:r>
            <a:r>
              <a:rPr lang="el-GR" dirty="0"/>
              <a:t>λίγο </a:t>
            </a:r>
            <a:r>
              <a:rPr lang="el-GR" dirty="0" smtClean="0"/>
              <a:t>γάλα</a:t>
            </a:r>
            <a:r>
              <a:rPr lang="en-US" dirty="0" smtClean="0"/>
              <a:t> </a:t>
            </a:r>
            <a:r>
              <a:rPr lang="el-GR" dirty="0" smtClean="0"/>
              <a:t>προαιρετικά).</a:t>
            </a:r>
            <a:endParaRPr lang="el-GR" dirty="0"/>
          </a:p>
          <a:p>
            <a:r>
              <a:rPr lang="el-GR" dirty="0"/>
              <a:t>Ζεστάνετε το τηγάνι στη μεσαία φωτιά και προσθέστε το </a:t>
            </a:r>
            <a:r>
              <a:rPr lang="el-GR" dirty="0" smtClean="0"/>
              <a:t>βούτυρο ή λάδι. </a:t>
            </a:r>
            <a:r>
              <a:rPr lang="el-GR" dirty="0"/>
              <a:t>Φροντίστε να καλύψει όλη την επιφάνεια του τηγανιού και όταν υποχωρήσει ο αφρός, προσθέστε </a:t>
            </a:r>
            <a:r>
              <a:rPr lang="el-GR" dirty="0" smtClean="0"/>
              <a:t>τα χτυπημένα </a:t>
            </a:r>
            <a:r>
              <a:rPr lang="el-GR" dirty="0"/>
              <a:t>αυγά.</a:t>
            </a:r>
          </a:p>
          <a:p>
            <a:r>
              <a:rPr lang="el-GR" dirty="0"/>
              <a:t>Ανακινήστε το τηγάνι για την ισομερή κατανομή του μείγματος και αφήστε το 20 δευτερόλεπτα μέχρι να αρχίσει να φουσκώνει.</a:t>
            </a:r>
          </a:p>
          <a:p>
            <a:r>
              <a:rPr lang="el-GR" dirty="0"/>
              <a:t>Με τη βοήθεια μιας σπάτουλας ή ενός πιρουνιού, διπλώστε </a:t>
            </a:r>
            <a:r>
              <a:rPr lang="el-GR" dirty="0" smtClean="0"/>
              <a:t>την </a:t>
            </a:r>
            <a:r>
              <a:rPr lang="el-GR" dirty="0"/>
              <a:t>στη μέση κι αφήστε τη λίγο ακόμα στη φωτιά. Η ομελέτα θα είναι έτοιμη όταν στο κέντρο θα είναι ελαφρώς ρευστή.</a:t>
            </a:r>
          </a:p>
          <a:p>
            <a:r>
              <a:rPr lang="el-GR" dirty="0"/>
              <a:t>Βγάλτε το τηγάνι από τη </a:t>
            </a:r>
            <a:r>
              <a:rPr lang="el-GR" dirty="0" smtClean="0"/>
              <a:t>φωτιά και </a:t>
            </a:r>
            <a:r>
              <a:rPr lang="el-GR" dirty="0"/>
              <a:t>τοποθετείστε την ομελέτα σε ένα ζεστό </a:t>
            </a:r>
            <a:r>
              <a:rPr lang="el-GR" dirty="0" smtClean="0"/>
              <a:t>πιάτο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87624" y="476672"/>
            <a:ext cx="385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i="1" u="sng" dirty="0">
                <a:solidFill>
                  <a:srgbClr val="FF0000"/>
                </a:solidFill>
              </a:rPr>
              <a:t>Ομελέτα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37112"/>
            <a:ext cx="4067225" cy="196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447800" y="685800"/>
            <a:ext cx="4037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i="1" u="sng" dirty="0">
                <a:solidFill>
                  <a:srgbClr val="FF0000"/>
                </a:solidFill>
              </a:rPr>
              <a:t>Τηγανητά αυγά: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67544" y="1268760"/>
            <a:ext cx="762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Βάζουμε λάδι στο τηγάνι και περιμένουμε μέχρι </a:t>
            </a:r>
            <a:r>
              <a:rPr lang="el-GR" dirty="0" smtClean="0"/>
              <a:t>σχεδόν να </a:t>
            </a:r>
            <a:r>
              <a:rPr lang="el-GR" dirty="0"/>
              <a:t>κάψει.</a:t>
            </a:r>
          </a:p>
          <a:p>
            <a:r>
              <a:rPr lang="el-GR" dirty="0"/>
              <a:t>Σπάμε τα αυγά χτυπώντας τα ελαφρά στη μέση και τα ρίχνουμε στο τηγάνι προσεχτικά για να μην διαλυθεί ο κρόκος τους. (Στη συνέχεια, με ένα κουτάλι σούπας, ρίχνουμε ζεστό λάδι στη πάνω πλευρά των αυγών-προαιρετικά )</a:t>
            </a:r>
          </a:p>
          <a:p>
            <a:endParaRPr lang="el-GR" dirty="0"/>
          </a:p>
          <a:p>
            <a:r>
              <a:rPr lang="el-GR" dirty="0"/>
              <a:t>Όταν ασπρίσει ο κρόκος και στις άκρες αρχίσει να κιτρινίζει το ασπράδι, τα κατεβάζουμε από την φωτιά και τα βάζουμε στο πιάτο.</a:t>
            </a:r>
          </a:p>
          <a:p>
            <a:r>
              <a:rPr lang="el-GR" dirty="0"/>
              <a:t>Ρίχνουμε </a:t>
            </a:r>
            <a:r>
              <a:rPr lang="el-GR" dirty="0" smtClean="0"/>
              <a:t>αλάτι και πιπέρι.</a:t>
            </a:r>
            <a:endParaRPr lang="el-GR" dirty="0"/>
          </a:p>
          <a:p>
            <a:r>
              <a:rPr lang="el-GR" dirty="0"/>
              <a:t>Αν θέλουμε να ψηθούν πάνω-κάτω, τότε με μια σπάτουλα τα γυρνάμε, αφού σφίξει η κάτω πλευρά </a:t>
            </a:r>
            <a:r>
              <a:rPr lang="el-GR" dirty="0" smtClean="0"/>
              <a:t>τους (</a:t>
            </a:r>
            <a:r>
              <a:rPr lang="en-US" dirty="0" smtClean="0"/>
              <a:t>American style)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7112"/>
            <a:ext cx="3124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629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ΕΙΣΑΓΩΓΗ ΣΤΑ ΠΡΟΓΕΥΜΑΤΑ</vt:lpstr>
      <vt:lpstr>ΣΤΟΧΟΙ:</vt:lpstr>
      <vt:lpstr>PowerPoint Presentation</vt:lpstr>
      <vt:lpstr>ΒραστΑ ΑυγΑ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ΣΤΑ ΠΡΟΓΕΥΜΑΤΑ</dc:title>
  <dc:creator>Thrasos</dc:creator>
  <cp:lastModifiedBy>John</cp:lastModifiedBy>
  <cp:revision>5</cp:revision>
  <dcterms:created xsi:type="dcterms:W3CDTF">2017-02-24T05:54:12Z</dcterms:created>
  <dcterms:modified xsi:type="dcterms:W3CDTF">2020-04-03T09:35:22Z</dcterms:modified>
</cp:coreProperties>
</file>